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92"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embeddedFontLst>
    <p:embeddedFont>
      <p:font typeface="Proxima Nova" panose="02000506030000020004"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iRytO1swxuYFwywO7Z8yfLdEcnj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25"/>
  </p:normalViewPr>
  <p:slideViewPr>
    <p:cSldViewPr snapToGrid="0">
      <p:cViewPr varScale="1">
        <p:scale>
          <a:sx n="155" d="100"/>
          <a:sy n="155" d="100"/>
        </p:scale>
        <p:origin x="52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Welcome to section 1! Hope first week's been going well. Today's going to be all about the project.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Brief agenda: start off with intros, then talk about project logistics/tips. We'll go through some brainstorming activities in small groups, come back as a larger class to brainstorm/share ideas, and then go through an example proposal from a previous student.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This is us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Purpose of section 1: give overview of logistics + brainstorming project ideas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let's talk about project logistics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Wanted to start off with some example projects. Might be wondering, what constitutes a final project for this class?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Essentially anything using </a:t>
            </a:r>
            <a:r>
              <a:rPr lang="en" b="1"/>
              <a:t>deep </a:t>
            </a:r>
            <a:r>
              <a:rPr lang="en"/>
              <a:t>learning, could be for any application or any concept mentioned in course or not in course, totally open to you, world's your oyster.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We've had some really novel projects in the past, like this team which tried to identify people based on how they typed, using a concept called triplet loss and hard negative mining, both of which we'll talk about later on in the class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1446856b08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g21446856b08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Wanted to start off with some example projects. Might be wondering, what constitutes a final project for this class?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Essentially anything using </a:t>
            </a:r>
            <a:r>
              <a:rPr lang="en" b="1"/>
              <a:t>deep </a:t>
            </a:r>
            <a:r>
              <a:rPr lang="en"/>
              <a:t>learning, could be for any application or any concept mentioned in course or not in course, totally open to you, world's your oyster.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We've had some really novel projects in the past, like this team which tried to identify people based on how they typed, using a concept called triplet loss and hard negative mining, both of which we'll talk about later on in the class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Also this team who did image super resolution using this concept of GANs, which will be covered in a later lecture.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and this team which did a little bit of application and a new architecture/ “algorithm”.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4 main deliverables, spread out throughout the quarter. Before each deliverable have to meet with a TA to discuss (3 meetings required).</a:t>
            </a:r>
            <a:endParaRPr/>
          </a:p>
          <a:p>
            <a:pPr marL="0" lvl="0" indent="0" algn="l" rtl="0">
              <a:lnSpc>
                <a:spcPct val="100000"/>
              </a:lnSpc>
              <a:spcBef>
                <a:spcPts val="0"/>
              </a:spcBef>
              <a:spcAft>
                <a:spcPts val="0"/>
              </a:spcAft>
              <a:buSzPts val="1100"/>
              <a:buNone/>
            </a:pPr>
            <a:r>
              <a:rPr lang="en"/>
              <a:t>The reason for the meetings is to help you incorporate feedback into your work</a:t>
            </a:r>
            <a:endParaRPr/>
          </a:p>
          <a:p>
            <a:pPr marL="0" lvl="0" indent="0" algn="l" rtl="0">
              <a:lnSpc>
                <a:spcPct val="100000"/>
              </a:lnSpc>
              <a:spcBef>
                <a:spcPts val="0"/>
              </a:spcBef>
              <a:spcAft>
                <a:spcPts val="0"/>
              </a:spcAft>
              <a:buSzPts val="1100"/>
              <a:buNone/>
            </a:pPr>
            <a:r>
              <a:rPr lang="en"/>
              <a:t>your first meeting before the proposal will be with a random TA, after that you'll be assigned a project mentor who you'll meet with for the rest of the quarter.</a:t>
            </a:r>
            <a:endParaRPr/>
          </a:p>
          <a:p>
            <a:pPr marL="0" lvl="0" indent="0" algn="l" rtl="0">
              <a:lnSpc>
                <a:spcPct val="100000"/>
              </a:lnSpc>
              <a:spcBef>
                <a:spcPts val="0"/>
              </a:spcBef>
              <a:spcAft>
                <a:spcPts val="0"/>
              </a:spcAft>
              <a:buSzPts val="1100"/>
              <a:buNone/>
            </a:pPr>
            <a:r>
              <a:rPr lang="en" b="1"/>
              <a:t>FIRST DEADLINE IS COMING UP QUICKLY</a:t>
            </a:r>
            <a:r>
              <a:rPr lang="en"/>
              <a:t> - top priority should be finding a project idea &amp; teammates asap! Luckily, we hope to help you with this section..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 quick aside on scheduling those project meetings. if you go to the "OH" page on the website, and scroll down a bit you'll see this google calendar. shows our OH times.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to schedule a meeting, find the TA you want to meet with, then go to the top and click the "click to book" link - it'll take you to another link where you enter the day/time. </a:t>
            </a:r>
            <a:endParaRPr/>
          </a:p>
          <a:p>
            <a:pPr marL="0" lvl="0" indent="0" algn="l" rtl="0">
              <a:lnSpc>
                <a:spcPct val="100000"/>
              </a:lnSpc>
              <a:spcBef>
                <a:spcPts val="0"/>
              </a:spcBef>
              <a:spcAft>
                <a:spcPts val="0"/>
              </a:spcAft>
              <a:buSzPts val="1100"/>
              <a:buNone/>
            </a:pPr>
            <a:r>
              <a:rPr lang="en">
                <a:solidFill>
                  <a:schemeClr val="dk1"/>
                </a:solidFill>
              </a:rPr>
              <a:t>Using Calendly for OH this quarter. Definitely recommend you check it out beforehand!</a:t>
            </a:r>
            <a:endParaRPr/>
          </a:p>
          <a:p>
            <a:pPr marL="0" lvl="0" indent="0" algn="l" rtl="0">
              <a:lnSpc>
                <a:spcPct val="100000"/>
              </a:lnSpc>
              <a:spcBef>
                <a:spcPts val="0"/>
              </a:spcBef>
              <a:spcAft>
                <a:spcPts val="0"/>
              </a:spcAft>
              <a:buSzPts val="1100"/>
              <a:buNone/>
            </a:pPr>
            <a:r>
              <a:rPr lang="en"/>
              <a:t>if you can't make the meeting times post on Ed and we'll work something out.</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Tips: 1) what makes a good project? 2) Coming up with an idea, and what comes after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what makes a good project? in descending order of importance: technical quality, novelty (trying out new ideas), significance (application to real world), being able to pivot (how you handle difficulties through the course of the project, do you try out a bunch of stuff or get stuck and stay stuck), multiple experiments (how much were you able to try out), and good results (least important, helps but does not hurt if you don't have good results)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types of projects? application (apply existing model to new task), algorithm (come up with new model), and theory (come up with new theory/proof/small example). all have some aspect of novelty</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should be research projects, with emphasis on research!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eg: train a skin lesion classifier off of 500 images? doable but very challenging with DL!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also be wary of computational feasibility: we give $500 credits on AWS, on the machines we suggest each hour of compute is roughly $1. </a:t>
            </a:r>
            <a:endParaRPr/>
          </a:p>
          <a:p>
            <a:pPr marL="0" lvl="0" indent="0" algn="l" rtl="0">
              <a:lnSpc>
                <a:spcPct val="100000"/>
              </a:lnSpc>
              <a:spcBef>
                <a:spcPts val="0"/>
              </a:spcBef>
              <a:spcAft>
                <a:spcPts val="0"/>
              </a:spcAft>
              <a:buSzPts val="1100"/>
              <a:buNone/>
            </a:pPr>
            <a:r>
              <a:rPr lang="en"/>
              <a:t>good for most projects but not if you want to train hundreds of models!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coming up with ideas: maybe the hardest part of the next week (TAs can help you with most of the stuff in the class except for the idea)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these are the categories, highly recommend you start out with looking at project site. Thousands of good project ideas there! with starting points documented so you know what worked/didn't. can contact past students asking for their code!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also other class projects, people's posts online, professional research papers, etc.</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2bd42ef18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2bd42ef18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after the idea, do a literature review. see what's done already, what you can add to the field. there's all these awesome pages on github that compile list of resources/papers, there's arxiv which have non peer-reviewed papers, google pages, github code, arxiv sanity which shows new papers from arxiv, and paperswithcode (which is named appropriately)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after the idea, dataset! remember dataset is one of the most important things</a:t>
            </a:r>
            <a:endParaRPr/>
          </a:p>
          <a:p>
            <a:pPr marL="0" lvl="0" indent="0" algn="l" rtl="0">
              <a:lnSpc>
                <a:spcPct val="100000"/>
              </a:lnSpc>
              <a:spcBef>
                <a:spcPts val="0"/>
              </a:spcBef>
              <a:spcAft>
                <a:spcPts val="0"/>
              </a:spcAft>
              <a:buSzPts val="1100"/>
              <a:buNone/>
            </a:pPr>
            <a:r>
              <a:rPr lang="en"/>
              <a:t>you can build one yourself (kian did this for the "Activate" programming assignment - walked around campus at night several times collecting recordings of people saying stuff)</a:t>
            </a:r>
            <a:endParaRPr/>
          </a:p>
          <a:p>
            <a:pPr marL="0" lvl="0" indent="0" algn="l" rtl="0">
              <a:lnSpc>
                <a:spcPct val="100000"/>
              </a:lnSpc>
              <a:spcBef>
                <a:spcPts val="0"/>
              </a:spcBef>
              <a:spcAft>
                <a:spcPts val="0"/>
              </a:spcAft>
              <a:buSzPts val="1100"/>
              <a:buNone/>
            </a:pPr>
            <a:r>
              <a:rPr lang="en"/>
              <a:t>alternatively can use pre-existing dataset from online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all these questions you should consider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2bd42ef18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2bd42ef18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let's go through a quick example of a lit review search together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let's say we're doing fake news detection.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now let's go through an example proposal</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quick set of requirements. note only 300-500 words, so should be short - looking for brevity</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should answer these questions, we'll see mohamed answers all those questions in his proposal</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3" name="Google Shape;233;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this is from a former TA, mohamed, so it's exceptional - don't expect all proposals to be this polished/professional but a great example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Still a good ideal to strive for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9" name="Google Shape;23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Notice how </a:t>
            </a:r>
            <a:r>
              <a:rPr lang="en" i="1"/>
              <a:t>precisely </a:t>
            </a:r>
            <a:r>
              <a:rPr lang="en"/>
              <a:t>he specified the parameters of data collection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Notice how </a:t>
            </a:r>
            <a:r>
              <a:rPr lang="en" i="1"/>
              <a:t>precisely </a:t>
            </a:r>
            <a:r>
              <a:rPr lang="en"/>
              <a:t>he specified the parameters of data collection. Very useful if your dataset is used in the future.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Be specific here! Not sufficient to just say CNN - we want to see you've done some research eg into types of CNNs, layers, etc.</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2bd42ef1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2bd42ef1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49"/>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49"/>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2" name="Google Shape;12;p49"/>
          <p:cNvSpPr txBox="1">
            <a:spLocks noGrp="1"/>
          </p:cNvSpPr>
          <p:nvPr>
            <p:ph type="subTitle" idx="1"/>
          </p:nvPr>
        </p:nvSpPr>
        <p:spPr>
          <a:xfrm>
            <a:off x="510450" y="3182313"/>
            <a:ext cx="8123100" cy="630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400"/>
              <a:buNone/>
              <a:defRPr sz="2400">
                <a:solidFill>
                  <a:schemeClr val="lt1"/>
                </a:solidFill>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50"/>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 name="Google Shape;17;p5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8" name="Google Shape;18;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cxnSp>
        <p:nvCxnSpPr>
          <p:cNvPr id="20" name="Google Shape;20;p51"/>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21" name="Google Shape;21;p51"/>
          <p:cNvSpPr txBox="1">
            <a:spLocks noGrp="1"/>
          </p:cNvSpPr>
          <p:nvPr>
            <p:ph type="title"/>
          </p:nvPr>
        </p:nvSpPr>
        <p:spPr>
          <a:xfrm>
            <a:off x="510450" y="2057400"/>
            <a:ext cx="8123100" cy="778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2" name="Google Shape;22;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23"/>
        <p:cNvGrpSpPr/>
        <p:nvPr/>
      </p:nvGrpSpPr>
      <p:grpSpPr>
        <a:xfrm>
          <a:off x="0" y="0"/>
          <a:ext cx="0" cy="0"/>
          <a:chOff x="0" y="0"/>
          <a:chExt cx="0" cy="0"/>
        </a:xfrm>
      </p:grpSpPr>
      <p:sp>
        <p:nvSpPr>
          <p:cNvPr id="24" name="Google Shape;24;p52"/>
          <p:cNvSpPr txBox="1">
            <a:spLocks noGrp="1"/>
          </p:cNvSpPr>
          <p:nvPr>
            <p:ph type="title"/>
          </p:nvPr>
        </p:nvSpPr>
        <p:spPr>
          <a:xfrm>
            <a:off x="490250" y="526350"/>
            <a:ext cx="57975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5" name="Google Shape;25;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5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9" name="Google Shape;29;p5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0" name="Google Shape;30;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5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5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5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7" name="Google Shape;37;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56"/>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0" name="Google Shape;40;p56"/>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56"/>
          <p:cNvSpPr txBox="1">
            <a:spLocks noGrp="1"/>
          </p:cNvSpPr>
          <p:nvPr>
            <p:ph type="title"/>
          </p:nvPr>
        </p:nvSpPr>
        <p:spPr>
          <a:xfrm>
            <a:off x="265500" y="1205825"/>
            <a:ext cx="4045200" cy="1509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p56"/>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56"/>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44" name="Google Shape;44;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57"/>
          <p:cNvSpPr txBox="1">
            <a:spLocks noGrp="1"/>
          </p:cNvSpPr>
          <p:nvPr>
            <p:ph type="body" idx="1"/>
          </p:nvPr>
        </p:nvSpPr>
        <p:spPr>
          <a:xfrm>
            <a:off x="311700" y="4236825"/>
            <a:ext cx="5998800" cy="5988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2100"/>
              <a:buNone/>
              <a:defRPr sz="2100"/>
            </a:lvl1pPr>
          </a:lstStyle>
          <a:p>
            <a:endParaRPr/>
          </a:p>
        </p:txBody>
      </p:sp>
      <p:sp>
        <p:nvSpPr>
          <p:cNvPr id="47" name="Google Shape;47;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5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58"/>
          <p:cNvSpPr txBox="1">
            <a:spLocks noGrp="1"/>
          </p:cNvSpPr>
          <p:nvPr>
            <p:ph type="title" hasCustomPrompt="1"/>
          </p:nvPr>
        </p:nvSpPr>
        <p:spPr>
          <a:xfrm>
            <a:off x="311700" y="991475"/>
            <a:ext cx="8520600" cy="191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0"/>
              <a:buNone/>
              <a:defRPr sz="14000" b="1"/>
            </a:lvl1pPr>
            <a:lvl2pPr lvl="1" algn="ctr">
              <a:lnSpc>
                <a:spcPct val="100000"/>
              </a:lnSpc>
              <a:spcBef>
                <a:spcPts val="0"/>
              </a:spcBef>
              <a:spcAft>
                <a:spcPts val="0"/>
              </a:spcAft>
              <a:buSzPts val="14000"/>
              <a:buNone/>
              <a:defRPr sz="14000" b="1"/>
            </a:lvl2pPr>
            <a:lvl3pPr lvl="2" algn="ctr">
              <a:lnSpc>
                <a:spcPct val="100000"/>
              </a:lnSpc>
              <a:spcBef>
                <a:spcPts val="0"/>
              </a:spcBef>
              <a:spcAft>
                <a:spcPts val="0"/>
              </a:spcAft>
              <a:buSzPts val="14000"/>
              <a:buNone/>
              <a:defRPr sz="14000" b="1"/>
            </a:lvl3pPr>
            <a:lvl4pPr lvl="3" algn="ctr">
              <a:lnSpc>
                <a:spcPct val="100000"/>
              </a:lnSpc>
              <a:spcBef>
                <a:spcPts val="0"/>
              </a:spcBef>
              <a:spcAft>
                <a:spcPts val="0"/>
              </a:spcAft>
              <a:buSzPts val="14000"/>
              <a:buNone/>
              <a:defRPr sz="14000" b="1"/>
            </a:lvl4pPr>
            <a:lvl5pPr lvl="4" algn="ctr">
              <a:lnSpc>
                <a:spcPct val="100000"/>
              </a:lnSpc>
              <a:spcBef>
                <a:spcPts val="0"/>
              </a:spcBef>
              <a:spcAft>
                <a:spcPts val="0"/>
              </a:spcAft>
              <a:buSzPts val="14000"/>
              <a:buNone/>
              <a:defRPr sz="14000" b="1"/>
            </a:lvl5pPr>
            <a:lvl6pPr lvl="5" algn="ctr">
              <a:lnSpc>
                <a:spcPct val="100000"/>
              </a:lnSpc>
              <a:spcBef>
                <a:spcPts val="0"/>
              </a:spcBef>
              <a:spcAft>
                <a:spcPts val="0"/>
              </a:spcAft>
              <a:buSzPts val="14000"/>
              <a:buNone/>
              <a:defRPr sz="14000" b="1"/>
            </a:lvl6pPr>
            <a:lvl7pPr lvl="6" algn="ctr">
              <a:lnSpc>
                <a:spcPct val="100000"/>
              </a:lnSpc>
              <a:spcBef>
                <a:spcPts val="0"/>
              </a:spcBef>
              <a:spcAft>
                <a:spcPts val="0"/>
              </a:spcAft>
              <a:buSzPts val="14000"/>
              <a:buNone/>
              <a:defRPr sz="14000" b="1"/>
            </a:lvl7pPr>
            <a:lvl8pPr lvl="7" algn="ctr">
              <a:lnSpc>
                <a:spcPct val="100000"/>
              </a:lnSpc>
              <a:spcBef>
                <a:spcPts val="0"/>
              </a:spcBef>
              <a:spcAft>
                <a:spcPts val="0"/>
              </a:spcAft>
              <a:buSzPts val="14000"/>
              <a:buNone/>
              <a:defRPr sz="14000" b="1"/>
            </a:lvl8pPr>
            <a:lvl9pPr lvl="8" algn="ctr">
              <a:lnSpc>
                <a:spcPct val="100000"/>
              </a:lnSpc>
              <a:spcBef>
                <a:spcPts val="0"/>
              </a:spcBef>
              <a:spcAft>
                <a:spcPts val="0"/>
              </a:spcAft>
              <a:buSzPts val="14000"/>
              <a:buNone/>
              <a:defRPr sz="14000" b="1"/>
            </a:lvl9pPr>
          </a:lstStyle>
          <a:p>
            <a:r>
              <a:t>xx%</a:t>
            </a:r>
          </a:p>
        </p:txBody>
      </p:sp>
      <p:sp>
        <p:nvSpPr>
          <p:cNvPr id="51" name="Google Shape;51;p58"/>
          <p:cNvSpPr txBox="1">
            <a:spLocks noGrp="1"/>
          </p:cNvSpPr>
          <p:nvPr>
            <p:ph type="body" idx="1"/>
          </p:nvPr>
        </p:nvSpPr>
        <p:spPr>
          <a:xfrm>
            <a:off x="311700" y="3071300"/>
            <a:ext cx="8520600" cy="901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2" name="Google Shape;52;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4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9pPr>
          </a:lstStyle>
          <a:p>
            <a:endParaRPr/>
          </a:p>
        </p:txBody>
      </p:sp>
      <p:sp>
        <p:nvSpPr>
          <p:cNvPr id="7" name="Google Shape;7;p4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accent3"/>
              </a:buClr>
              <a:buSzPts val="1800"/>
              <a:buFont typeface="Proxima Nova"/>
              <a:buChar char="●"/>
              <a:defRPr sz="1800" b="0" i="0" u="none" strike="noStrike" cap="none">
                <a:solidFill>
                  <a:schemeClr val="accent3"/>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9pPr>
          </a:lstStyle>
          <a:p>
            <a:endParaRPr/>
          </a:p>
        </p:txBody>
      </p:sp>
      <p:sp>
        <p:nvSpPr>
          <p:cNvPr id="8" name="Google Shape;8;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cs230.stanford.edu/past-projec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a:t>CS230: Deep Learning</a:t>
            </a:r>
            <a:endParaRPr/>
          </a:p>
        </p:txBody>
      </p:sp>
      <p:sp>
        <p:nvSpPr>
          <p:cNvPr id="60" name="Google Shape;60;p1"/>
          <p:cNvSpPr txBox="1">
            <a:spLocks noGrp="1"/>
          </p:cNvSpPr>
          <p:nvPr>
            <p:ph type="subTitle" idx="1"/>
          </p:nvPr>
        </p:nvSpPr>
        <p:spPr>
          <a:xfrm>
            <a:off x="510450" y="3182313"/>
            <a:ext cx="8123100" cy="63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en"/>
              <a:t>Section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66" name="Google Shape;66;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b="1"/>
              <a:t>Introductions</a:t>
            </a:r>
            <a:endParaRPr b="1"/>
          </a:p>
          <a:p>
            <a:pPr marL="457200" lvl="0" indent="-342900" algn="l" rtl="0">
              <a:lnSpc>
                <a:spcPct val="115000"/>
              </a:lnSpc>
              <a:spcBef>
                <a:spcPts val="0"/>
              </a:spcBef>
              <a:spcAft>
                <a:spcPts val="0"/>
              </a:spcAft>
              <a:buSzPts val="1800"/>
              <a:buAutoNum type="arabicPeriod"/>
            </a:pPr>
            <a:r>
              <a:rPr lang="en"/>
              <a:t>Project Logistics</a:t>
            </a:r>
            <a:endParaRPr/>
          </a:p>
          <a:p>
            <a:pPr marL="457200" lvl="0" indent="-342900" algn="l" rtl="0">
              <a:lnSpc>
                <a:spcPct val="115000"/>
              </a:lnSpc>
              <a:spcBef>
                <a:spcPts val="0"/>
              </a:spcBef>
              <a:spcAft>
                <a:spcPts val="0"/>
              </a:spcAft>
              <a:buSzPts val="1800"/>
              <a:buAutoNum type="arabicPeriod"/>
            </a:pPr>
            <a:r>
              <a:rPr lang="en"/>
              <a:t>Project Tips</a:t>
            </a:r>
            <a:endParaRPr/>
          </a:p>
          <a:p>
            <a:pPr marL="457200" lvl="0" indent="-342900" algn="l" rtl="0">
              <a:lnSpc>
                <a:spcPct val="115000"/>
              </a:lnSpc>
              <a:spcBef>
                <a:spcPts val="0"/>
              </a:spcBef>
              <a:spcAft>
                <a:spcPts val="0"/>
              </a:spcAft>
              <a:buSzPts val="1800"/>
              <a:buAutoNum type="arabicPeriod"/>
            </a:pPr>
            <a:r>
              <a:rPr lang="en"/>
              <a:t>Literature Review Example</a:t>
            </a:r>
            <a:endParaRPr/>
          </a:p>
          <a:p>
            <a:pPr marL="457200" lvl="0" indent="-342900" algn="l" rtl="0">
              <a:lnSpc>
                <a:spcPct val="115000"/>
              </a:lnSpc>
              <a:spcBef>
                <a:spcPts val="0"/>
              </a:spcBef>
              <a:spcAft>
                <a:spcPts val="0"/>
              </a:spcAft>
              <a:buSzPts val="1800"/>
              <a:buAutoNum type="arabicPeriod"/>
            </a:pPr>
            <a:r>
              <a:rPr lang="en"/>
              <a:t>Example Proposal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72" name="Google Shape;72;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b="1"/>
              <a:t>Introductions</a:t>
            </a:r>
            <a:endParaRPr b="1"/>
          </a:p>
          <a:p>
            <a:pPr marL="457200" lvl="0" indent="-342900" algn="l" rtl="0">
              <a:lnSpc>
                <a:spcPct val="115000"/>
              </a:lnSpc>
              <a:spcBef>
                <a:spcPts val="0"/>
              </a:spcBef>
              <a:spcAft>
                <a:spcPts val="0"/>
              </a:spcAft>
              <a:buSzPts val="1800"/>
              <a:buAutoNum type="arabicPeriod"/>
            </a:pPr>
            <a:r>
              <a:rPr lang="en"/>
              <a:t>Project Logistics</a:t>
            </a:r>
            <a:endParaRPr/>
          </a:p>
          <a:p>
            <a:pPr marL="457200" lvl="0" indent="-342900" algn="l" rtl="0">
              <a:lnSpc>
                <a:spcPct val="115000"/>
              </a:lnSpc>
              <a:spcBef>
                <a:spcPts val="0"/>
              </a:spcBef>
              <a:spcAft>
                <a:spcPts val="0"/>
              </a:spcAft>
              <a:buSzPts val="1800"/>
              <a:buAutoNum type="arabicPeriod"/>
            </a:pPr>
            <a:r>
              <a:rPr lang="en"/>
              <a:t>Project Tips</a:t>
            </a:r>
            <a:endParaRPr/>
          </a:p>
          <a:p>
            <a:pPr marL="457200" lvl="0" indent="-342900" algn="l" rtl="0">
              <a:lnSpc>
                <a:spcPct val="115000"/>
              </a:lnSpc>
              <a:spcBef>
                <a:spcPts val="0"/>
              </a:spcBef>
              <a:spcAft>
                <a:spcPts val="0"/>
              </a:spcAft>
              <a:buSzPts val="1800"/>
              <a:buAutoNum type="arabicPeriod"/>
            </a:pPr>
            <a:r>
              <a:rPr lang="en"/>
              <a:t>Literature Review Example</a:t>
            </a:r>
            <a:endParaRPr/>
          </a:p>
          <a:p>
            <a:pPr marL="457200" lvl="0" indent="-342900" algn="l" rtl="0">
              <a:lnSpc>
                <a:spcPct val="115000"/>
              </a:lnSpc>
              <a:spcBef>
                <a:spcPts val="0"/>
              </a:spcBef>
              <a:spcAft>
                <a:spcPts val="0"/>
              </a:spcAft>
              <a:buSzPts val="1800"/>
              <a:buAutoNum type="arabicPeriod"/>
            </a:pPr>
            <a:r>
              <a:rPr lang="en"/>
              <a:t>Example Proposal</a:t>
            </a:r>
            <a:endParaRPr/>
          </a:p>
        </p:txBody>
      </p:sp>
      <p:pic>
        <p:nvPicPr>
          <p:cNvPr id="3" name="Picture 2" descr="A screenshot of a course staff&#10;&#10;AI-generated content may be incorrect.">
            <a:extLst>
              <a:ext uri="{FF2B5EF4-FFF2-40B4-BE49-F238E27FC236}">
                <a16:creationId xmlns:a16="http://schemas.microsoft.com/office/drawing/2014/main" id="{8AE03B1B-F24F-5242-A875-9ADBBA60E5EE}"/>
              </a:ext>
            </a:extLst>
          </p:cNvPr>
          <p:cNvPicPr>
            <a:picLocks noChangeAspect="1"/>
          </p:cNvPicPr>
          <p:nvPr/>
        </p:nvPicPr>
        <p:blipFill>
          <a:blip r:embed="rId3"/>
          <a:stretch>
            <a:fillRect/>
          </a:stretch>
        </p:blipFill>
        <p:spPr>
          <a:xfrm>
            <a:off x="4118981" y="0"/>
            <a:ext cx="5025019" cy="49035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Goals for today:</a:t>
            </a:r>
            <a:endParaRPr/>
          </a:p>
        </p:txBody>
      </p:sp>
      <p:sp>
        <p:nvSpPr>
          <p:cNvPr id="79" name="Google Shape;79;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dirty="0"/>
              <a:t>Know the main project </a:t>
            </a:r>
            <a:r>
              <a:rPr lang="en" b="1" dirty="0"/>
              <a:t>components + deadlines</a:t>
            </a:r>
            <a:endParaRPr b="1" dirty="0"/>
          </a:p>
          <a:p>
            <a:pPr marL="457200" lvl="0" indent="-342900" algn="l" rtl="0">
              <a:lnSpc>
                <a:spcPct val="115000"/>
              </a:lnSpc>
              <a:spcBef>
                <a:spcPts val="0"/>
              </a:spcBef>
              <a:spcAft>
                <a:spcPts val="0"/>
              </a:spcAft>
              <a:buSzPts val="1800"/>
              <a:buChar char="-"/>
            </a:pPr>
            <a:r>
              <a:rPr lang="en" dirty="0"/>
              <a:t>Generate new project </a:t>
            </a:r>
            <a:r>
              <a:rPr lang="en" b="1" dirty="0"/>
              <a:t>ideas</a:t>
            </a:r>
            <a:endParaRPr b="1" dirty="0"/>
          </a:p>
          <a:p>
            <a:pPr marL="457200" lvl="0" indent="-342900" algn="l" rtl="0">
              <a:lnSpc>
                <a:spcPct val="115000"/>
              </a:lnSpc>
              <a:spcBef>
                <a:spcPts val="0"/>
              </a:spcBef>
              <a:spcAft>
                <a:spcPts val="0"/>
              </a:spcAft>
              <a:buSzPts val="1800"/>
              <a:buChar char="-"/>
            </a:pPr>
            <a:r>
              <a:rPr lang="en" dirty="0"/>
              <a:t>Recognize </a:t>
            </a:r>
            <a:r>
              <a:rPr lang="en" b="1" dirty="0"/>
              <a:t>good/feasible</a:t>
            </a:r>
            <a:r>
              <a:rPr lang="en" dirty="0"/>
              <a:t> projects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85" name="Google Shape;85;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a:t>Introductions</a:t>
            </a:r>
            <a:endParaRPr/>
          </a:p>
          <a:p>
            <a:pPr marL="457200" lvl="0" indent="-342900" algn="l" rtl="0">
              <a:lnSpc>
                <a:spcPct val="115000"/>
              </a:lnSpc>
              <a:spcBef>
                <a:spcPts val="0"/>
              </a:spcBef>
              <a:spcAft>
                <a:spcPts val="0"/>
              </a:spcAft>
              <a:buSzPts val="1800"/>
              <a:buAutoNum type="arabicPeriod"/>
            </a:pPr>
            <a:r>
              <a:rPr lang="en" b="1"/>
              <a:t>Project Logistics</a:t>
            </a:r>
            <a:endParaRPr b="1"/>
          </a:p>
          <a:p>
            <a:pPr marL="457200" lvl="0" indent="-342900" algn="l" rtl="0">
              <a:lnSpc>
                <a:spcPct val="115000"/>
              </a:lnSpc>
              <a:spcBef>
                <a:spcPts val="0"/>
              </a:spcBef>
              <a:spcAft>
                <a:spcPts val="0"/>
              </a:spcAft>
              <a:buSzPts val="1800"/>
              <a:buAutoNum type="arabicPeriod"/>
            </a:pPr>
            <a:r>
              <a:rPr lang="en"/>
              <a:t>Project Tips</a:t>
            </a:r>
            <a:endParaRPr/>
          </a:p>
          <a:p>
            <a:pPr marL="457200" lvl="0" indent="-342900" algn="l" rtl="0">
              <a:lnSpc>
                <a:spcPct val="115000"/>
              </a:lnSpc>
              <a:spcBef>
                <a:spcPts val="0"/>
              </a:spcBef>
              <a:spcAft>
                <a:spcPts val="0"/>
              </a:spcAft>
              <a:buSzPts val="1800"/>
              <a:buAutoNum type="arabicPeriod"/>
            </a:pPr>
            <a:r>
              <a:rPr lang="en"/>
              <a:t>Literature Review Example</a:t>
            </a:r>
            <a:endParaRPr/>
          </a:p>
          <a:p>
            <a:pPr marL="457200" lvl="0" indent="-342900" algn="l" rtl="0">
              <a:lnSpc>
                <a:spcPct val="115000"/>
              </a:lnSpc>
              <a:spcBef>
                <a:spcPts val="0"/>
              </a:spcBef>
              <a:spcAft>
                <a:spcPts val="0"/>
              </a:spcAft>
              <a:buSzPts val="1800"/>
              <a:buAutoNum type="arabicPeriod"/>
            </a:pPr>
            <a:r>
              <a:rPr lang="en"/>
              <a:t>Example Proposal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Types of CS230 projects </a:t>
            </a:r>
            <a:endParaRPr/>
          </a:p>
        </p:txBody>
      </p:sp>
      <p:sp>
        <p:nvSpPr>
          <p:cNvPr id="91" name="Google Shape;91;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2" name="Picture 1">
            <a:extLst>
              <a:ext uri="{FF2B5EF4-FFF2-40B4-BE49-F238E27FC236}">
                <a16:creationId xmlns:a16="http://schemas.microsoft.com/office/drawing/2014/main" id="{009013E4-1E96-3B66-34EC-0C85413EF116}"/>
              </a:ext>
            </a:extLst>
          </p:cNvPr>
          <p:cNvPicPr>
            <a:picLocks noChangeAspect="1"/>
          </p:cNvPicPr>
          <p:nvPr/>
        </p:nvPicPr>
        <p:blipFill>
          <a:blip r:embed="rId3"/>
          <a:stretch>
            <a:fillRect/>
          </a:stretch>
        </p:blipFill>
        <p:spPr>
          <a:xfrm>
            <a:off x="77782" y="1152474"/>
            <a:ext cx="9066218" cy="34974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21446856b08_0_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does a CS230 project look like? </a:t>
            </a:r>
            <a:endParaRPr/>
          </a:p>
        </p:txBody>
      </p:sp>
      <p:sp>
        <p:nvSpPr>
          <p:cNvPr id="98" name="Google Shape;98;g21446856b08_0_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99" name="Google Shape;99;g21446856b08_0_2"/>
          <p:cNvPicPr preferRelativeResize="0"/>
          <p:nvPr/>
        </p:nvPicPr>
        <p:blipFill>
          <a:blip r:embed="rId3">
            <a:alphaModFix/>
          </a:blip>
          <a:stretch>
            <a:fillRect/>
          </a:stretch>
        </p:blipFill>
        <p:spPr>
          <a:xfrm>
            <a:off x="430922" y="1152475"/>
            <a:ext cx="4730150" cy="2723126"/>
          </a:xfrm>
          <a:prstGeom prst="rect">
            <a:avLst/>
          </a:prstGeom>
          <a:noFill/>
          <a:ln>
            <a:noFill/>
          </a:ln>
        </p:spPr>
      </p:pic>
      <p:pic>
        <p:nvPicPr>
          <p:cNvPr id="100" name="Google Shape;100;g21446856b08_0_2"/>
          <p:cNvPicPr preferRelativeResize="0"/>
          <p:nvPr/>
        </p:nvPicPr>
        <p:blipFill>
          <a:blip r:embed="rId4">
            <a:alphaModFix/>
          </a:blip>
          <a:stretch>
            <a:fillRect/>
          </a:stretch>
        </p:blipFill>
        <p:spPr>
          <a:xfrm>
            <a:off x="4233825" y="2467721"/>
            <a:ext cx="4502224" cy="1520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does a CS230 project look like? </a:t>
            </a:r>
            <a:endParaRPr/>
          </a:p>
          <a:p>
            <a:pPr marL="0" lvl="0" indent="0" algn="l" rtl="0">
              <a:lnSpc>
                <a:spcPct val="100000"/>
              </a:lnSpc>
              <a:spcBef>
                <a:spcPts val="0"/>
              </a:spcBef>
              <a:spcAft>
                <a:spcPts val="0"/>
              </a:spcAft>
              <a:buSzPts val="2800"/>
              <a:buNone/>
            </a:pPr>
            <a:endParaRPr/>
          </a:p>
        </p:txBody>
      </p:sp>
      <p:sp>
        <p:nvSpPr>
          <p:cNvPr id="106" name="Google Shape;106;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107" name="Google Shape;107;p7"/>
          <p:cNvPicPr preferRelativeResize="0"/>
          <p:nvPr/>
        </p:nvPicPr>
        <p:blipFill rotWithShape="1">
          <a:blip r:embed="rId3">
            <a:alphaModFix/>
          </a:blip>
          <a:srcRect/>
          <a:stretch/>
        </p:blipFill>
        <p:spPr>
          <a:xfrm>
            <a:off x="0" y="1152472"/>
            <a:ext cx="9143999" cy="907857"/>
          </a:xfrm>
          <a:prstGeom prst="rect">
            <a:avLst/>
          </a:prstGeom>
          <a:noFill/>
          <a:ln>
            <a:noFill/>
          </a:ln>
        </p:spPr>
      </p:pic>
      <p:pic>
        <p:nvPicPr>
          <p:cNvPr id="108" name="Google Shape;108;p7"/>
          <p:cNvPicPr preferRelativeResize="0"/>
          <p:nvPr/>
        </p:nvPicPr>
        <p:blipFill rotWithShape="1">
          <a:blip r:embed="rId4">
            <a:alphaModFix/>
          </a:blip>
          <a:srcRect r="15930"/>
          <a:stretch/>
        </p:blipFill>
        <p:spPr>
          <a:xfrm>
            <a:off x="311700" y="2195075"/>
            <a:ext cx="4040151" cy="2480650"/>
          </a:xfrm>
          <a:prstGeom prst="rect">
            <a:avLst/>
          </a:prstGeom>
          <a:noFill/>
          <a:ln>
            <a:noFill/>
          </a:ln>
        </p:spPr>
      </p:pic>
      <p:pic>
        <p:nvPicPr>
          <p:cNvPr id="109" name="Google Shape;109;p7"/>
          <p:cNvPicPr preferRelativeResize="0"/>
          <p:nvPr/>
        </p:nvPicPr>
        <p:blipFill rotWithShape="1">
          <a:blip r:embed="rId5">
            <a:alphaModFix/>
          </a:blip>
          <a:srcRect/>
          <a:stretch/>
        </p:blipFill>
        <p:spPr>
          <a:xfrm>
            <a:off x="4474999" y="2195063"/>
            <a:ext cx="4357299" cy="2402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does a CS230 project look like? </a:t>
            </a:r>
            <a:endParaRPr/>
          </a:p>
          <a:p>
            <a:pPr marL="0" lvl="0" indent="0" algn="l" rtl="0">
              <a:lnSpc>
                <a:spcPct val="100000"/>
              </a:lnSpc>
              <a:spcBef>
                <a:spcPts val="0"/>
              </a:spcBef>
              <a:spcAft>
                <a:spcPts val="0"/>
              </a:spcAft>
              <a:buSzPts val="2800"/>
              <a:buNone/>
            </a:pPr>
            <a:endParaRPr/>
          </a:p>
        </p:txBody>
      </p:sp>
      <p:sp>
        <p:nvSpPr>
          <p:cNvPr id="115" name="Google Shape;115;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116" name="Google Shape;116;p8"/>
          <p:cNvPicPr preferRelativeResize="0"/>
          <p:nvPr/>
        </p:nvPicPr>
        <p:blipFill>
          <a:blip r:embed="rId3">
            <a:alphaModFix/>
          </a:blip>
          <a:stretch>
            <a:fillRect/>
          </a:stretch>
        </p:blipFill>
        <p:spPr>
          <a:xfrm>
            <a:off x="253100" y="1086600"/>
            <a:ext cx="4745126" cy="3078825"/>
          </a:xfrm>
          <a:prstGeom prst="rect">
            <a:avLst/>
          </a:prstGeom>
          <a:noFill/>
          <a:ln>
            <a:noFill/>
          </a:ln>
        </p:spPr>
      </p:pic>
      <p:pic>
        <p:nvPicPr>
          <p:cNvPr id="117" name="Google Shape;117;p8"/>
          <p:cNvPicPr preferRelativeResize="0"/>
          <p:nvPr/>
        </p:nvPicPr>
        <p:blipFill>
          <a:blip r:embed="rId4">
            <a:alphaModFix/>
          </a:blip>
          <a:stretch>
            <a:fillRect/>
          </a:stretch>
        </p:blipFill>
        <p:spPr>
          <a:xfrm>
            <a:off x="4389298" y="2202400"/>
            <a:ext cx="4205725" cy="2537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Deliverables</a:t>
            </a:r>
            <a:endParaRPr/>
          </a:p>
        </p:txBody>
      </p:sp>
      <p:sp>
        <p:nvSpPr>
          <p:cNvPr id="123" name="Google Shape;123;p9"/>
          <p:cNvSpPr txBox="1">
            <a:spLocks noGrp="1"/>
          </p:cNvSpPr>
          <p:nvPr>
            <p:ph type="body" idx="1"/>
          </p:nvPr>
        </p:nvSpPr>
        <p:spPr>
          <a:xfrm>
            <a:off x="311700" y="101772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AutoNum type="arabicPeriod"/>
            </a:pPr>
            <a:r>
              <a:rPr lang="en" b="1" u="sng" dirty="0">
                <a:solidFill>
                  <a:srgbClr val="000000"/>
                </a:solidFill>
                <a:highlight>
                  <a:srgbClr val="FFFF00"/>
                </a:highlight>
              </a:rPr>
              <a:t>Proposal 			Tue, 10/14 (11:00 AM)</a:t>
            </a:r>
            <a:endParaRPr b="1" u="sng" dirty="0">
              <a:solidFill>
                <a:srgbClr val="000000"/>
              </a:solidFill>
              <a:highlight>
                <a:srgbClr val="FFFF00"/>
              </a:highlight>
            </a:endParaRPr>
          </a:p>
          <a:p>
            <a:pPr marL="457200" lvl="0" indent="-342900" algn="l" rtl="0">
              <a:lnSpc>
                <a:spcPct val="115000"/>
              </a:lnSpc>
              <a:spcBef>
                <a:spcPts val="0"/>
              </a:spcBef>
              <a:spcAft>
                <a:spcPts val="0"/>
              </a:spcAft>
              <a:buSzPts val="1800"/>
              <a:buAutoNum type="arabicPeriod"/>
            </a:pPr>
            <a:r>
              <a:rPr lang="en" dirty="0"/>
              <a:t>Milestone			Tue, 11/11 (11:00 AM)</a:t>
            </a:r>
            <a:endParaRPr dirty="0"/>
          </a:p>
          <a:p>
            <a:pPr marL="457200" lvl="0" indent="-342900" algn="l" rtl="0">
              <a:lnSpc>
                <a:spcPct val="115000"/>
              </a:lnSpc>
              <a:spcBef>
                <a:spcPts val="0"/>
              </a:spcBef>
              <a:spcAft>
                <a:spcPts val="0"/>
              </a:spcAft>
              <a:buSzPts val="1800"/>
              <a:buAutoNum type="arabicPeriod"/>
            </a:pPr>
            <a:r>
              <a:rPr lang="en" dirty="0"/>
              <a:t>Final Report 			Fri, 12/05 (11:59 PM)	(no late days)</a:t>
            </a:r>
            <a:endParaRPr dirty="0"/>
          </a:p>
          <a:p>
            <a:pPr marL="457200" lvl="0" indent="-342900" algn="l" rtl="0">
              <a:lnSpc>
                <a:spcPct val="115000"/>
              </a:lnSpc>
              <a:spcBef>
                <a:spcPts val="0"/>
              </a:spcBef>
              <a:spcAft>
                <a:spcPts val="0"/>
              </a:spcAft>
              <a:buSzPts val="1800"/>
              <a:buAutoNum type="arabicPeriod"/>
            </a:pPr>
            <a:r>
              <a:rPr lang="en" dirty="0"/>
              <a:t>Final Poster Session </a:t>
            </a:r>
            <a:r>
              <a:rPr lang="en"/>
              <a:t>		Wed, 12/10 (12:15 </a:t>
            </a:r>
            <a:r>
              <a:rPr lang="en" dirty="0"/>
              <a:t>PM – 3:15 PM) (no late days)</a:t>
            </a:r>
            <a:endParaRPr dirty="0"/>
          </a:p>
          <a:p>
            <a:pPr marL="0" lvl="0" indent="0" algn="l" rtl="0">
              <a:lnSpc>
                <a:spcPct val="115000"/>
              </a:lnSpc>
              <a:spcBef>
                <a:spcPts val="1600"/>
              </a:spcBef>
              <a:spcAft>
                <a:spcPts val="0"/>
              </a:spcAft>
              <a:buSzPts val="1800"/>
              <a:buNone/>
            </a:pPr>
            <a:r>
              <a:rPr lang="en" dirty="0"/>
              <a:t>Sometime before the proposal and milestone deadlines you're required to meet with a TA for 15 minutes with your group. Before the proposal, this will be with </a:t>
            </a:r>
            <a:r>
              <a:rPr lang="en" b="1" dirty="0"/>
              <a:t>any TA</a:t>
            </a:r>
            <a:r>
              <a:rPr lang="en" dirty="0"/>
              <a:t> (sign up on Calendly). After, we'll assign your </a:t>
            </a:r>
            <a:r>
              <a:rPr lang="en" b="1" dirty="0"/>
              <a:t>TA project mentor</a:t>
            </a:r>
            <a:r>
              <a:rPr lang="en" dirty="0"/>
              <a:t> who you will meet with consistently. </a:t>
            </a:r>
            <a:endParaRPr dirty="0"/>
          </a:p>
          <a:p>
            <a:pPr marL="0" lvl="0" indent="0" algn="l" rtl="0">
              <a:lnSpc>
                <a:spcPct val="115000"/>
              </a:lnSpc>
              <a:spcAft>
                <a:spcPts val="1000"/>
              </a:spcAft>
              <a:buSzPts val="1800"/>
              <a:buNone/>
            </a:pPr>
            <a:r>
              <a:rPr lang="en" dirty="0"/>
              <a:t>There are </a:t>
            </a:r>
            <a:r>
              <a:rPr lang="en" b="1" dirty="0"/>
              <a:t>two project meetings</a:t>
            </a:r>
            <a:r>
              <a:rPr lang="en" dirty="0"/>
              <a:t> required. </a:t>
            </a:r>
          </a:p>
          <a:p>
            <a:pPr marL="0" lvl="0" indent="0" algn="l" rtl="0">
              <a:lnSpc>
                <a:spcPct val="115000"/>
              </a:lnSpc>
              <a:spcAft>
                <a:spcPts val="1000"/>
              </a:spcAft>
              <a:buSzPts val="1800"/>
              <a:buNone/>
            </a:pPr>
            <a:r>
              <a:rPr lang="en" dirty="0"/>
              <a:t>The final poster session is </a:t>
            </a:r>
            <a:r>
              <a:rPr lang="en" b="1" dirty="0"/>
              <a:t>required in-person </a:t>
            </a:r>
            <a:r>
              <a:rPr lang="en" dirty="0"/>
              <a:t>for non-CGOE/SCPD students</a:t>
            </a:r>
          </a:p>
          <a:p>
            <a:pPr marL="0" lvl="0" indent="0" algn="l" rtl="0">
              <a:lnSpc>
                <a:spcPct val="115000"/>
              </a:lnSpc>
              <a:spcAft>
                <a:spcPts val="1000"/>
              </a:spcAft>
              <a:buSzPts val="1800"/>
              <a:buNone/>
            </a:pPr>
            <a:r>
              <a:rPr lang="en" dirty="0"/>
              <a:t>All times are in </a:t>
            </a:r>
            <a:r>
              <a:rPr lang="en" b="1" dirty="0"/>
              <a:t>Pacific Time (California)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On Meeting with TAs</a:t>
            </a:r>
            <a:endParaRPr/>
          </a:p>
        </p:txBody>
      </p:sp>
      <p:sp>
        <p:nvSpPr>
          <p:cNvPr id="129" name="Google Shape;129;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dirty="0"/>
              <a:t>Weekly view of the course calendar:</a:t>
            </a:r>
            <a:endParaRPr dirty="0"/>
          </a:p>
          <a:p>
            <a:pPr marL="0" lvl="0" indent="0" algn="l" rtl="0">
              <a:lnSpc>
                <a:spcPct val="115000"/>
              </a:lnSpc>
              <a:spcBef>
                <a:spcPts val="0"/>
              </a:spcBef>
              <a:spcAft>
                <a:spcPts val="0"/>
              </a:spcAft>
              <a:buSzPts val="1800"/>
              <a:buNone/>
            </a:pPr>
            <a:r>
              <a:rPr lang="en" dirty="0"/>
              <a:t>There's two kinds of OH: </a:t>
            </a:r>
            <a:r>
              <a:rPr lang="en" dirty="0">
                <a:solidFill>
                  <a:schemeClr val="dk2"/>
                </a:solidFill>
              </a:rPr>
              <a:t>General</a:t>
            </a:r>
            <a:r>
              <a:rPr lang="en" dirty="0"/>
              <a:t> and </a:t>
            </a:r>
            <a:r>
              <a:rPr lang="en" b="1" dirty="0">
                <a:solidFill>
                  <a:srgbClr val="FF0000"/>
                </a:solidFill>
              </a:rPr>
              <a:t>Project</a:t>
            </a:r>
            <a:r>
              <a:rPr lang="en" dirty="0"/>
              <a:t> OH (for project guidance/feedback)</a:t>
            </a:r>
            <a:endParaRPr dirty="0"/>
          </a:p>
          <a:p>
            <a:pPr marL="0" lvl="0" indent="0" algn="l" rtl="0">
              <a:lnSpc>
                <a:spcPct val="115000"/>
              </a:lnSpc>
              <a:spcBef>
                <a:spcPts val="1600"/>
              </a:spcBef>
              <a:spcAft>
                <a:spcPts val="0"/>
              </a:spcAft>
              <a:buSzPts val="1800"/>
              <a:buNone/>
            </a:pPr>
            <a:endParaRPr dirty="0"/>
          </a:p>
          <a:p>
            <a:pPr marL="0" lvl="0" indent="0" algn="l" rtl="0">
              <a:lnSpc>
                <a:spcPct val="115000"/>
              </a:lnSpc>
              <a:spcBef>
                <a:spcPts val="1600"/>
              </a:spcBef>
              <a:spcAft>
                <a:spcPts val="0"/>
              </a:spcAft>
              <a:buSzPts val="1800"/>
              <a:buNone/>
            </a:pPr>
            <a:r>
              <a:rPr lang="en-US" dirty="0"/>
              <a:t>NOTE THAT THIS IS </a:t>
            </a:r>
            <a:br>
              <a:rPr lang="en-US" dirty="0"/>
            </a:br>
            <a:r>
              <a:rPr lang="en-US" dirty="0"/>
              <a:t>LAST YEAR’S SCHEDULE</a:t>
            </a:r>
          </a:p>
          <a:p>
            <a:pPr marL="0" lvl="0" indent="0" algn="l" rtl="0">
              <a:lnSpc>
                <a:spcPct val="115000"/>
              </a:lnSpc>
              <a:spcBef>
                <a:spcPts val="1600"/>
              </a:spcBef>
              <a:spcAft>
                <a:spcPts val="0"/>
              </a:spcAft>
              <a:buSzPts val="1800"/>
              <a:buNone/>
            </a:pPr>
            <a:r>
              <a:rPr lang="en-US" dirty="0"/>
              <a:t>PLEASE VIEW WEBSITE ONCE</a:t>
            </a:r>
            <a:br>
              <a:rPr lang="en-US" dirty="0"/>
            </a:br>
            <a:r>
              <a:rPr lang="en-US" dirty="0"/>
              <a:t>UPDATED TO GET THIS YEAR’S</a:t>
            </a:r>
            <a:br>
              <a:rPr lang="en-US" dirty="0"/>
            </a:br>
            <a:endParaRPr dirty="0"/>
          </a:p>
        </p:txBody>
      </p:sp>
      <p:pic>
        <p:nvPicPr>
          <p:cNvPr id="3" name="Picture 2" descr="A screenshot of a computer&#10;&#10;Description automatically generated">
            <a:extLst>
              <a:ext uri="{FF2B5EF4-FFF2-40B4-BE49-F238E27FC236}">
                <a16:creationId xmlns:a16="http://schemas.microsoft.com/office/drawing/2014/main" id="{F09F5E84-7B9C-D82F-EFD5-867FD8ED206C}"/>
              </a:ext>
            </a:extLst>
          </p:cNvPr>
          <p:cNvPicPr>
            <a:picLocks noChangeAspect="1"/>
          </p:cNvPicPr>
          <p:nvPr/>
        </p:nvPicPr>
        <p:blipFill>
          <a:blip r:embed="rId3"/>
          <a:stretch>
            <a:fillRect/>
          </a:stretch>
        </p:blipFill>
        <p:spPr>
          <a:xfrm>
            <a:off x="3993341" y="1906256"/>
            <a:ext cx="3880883" cy="289380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On Meeting with TAs</a:t>
            </a:r>
            <a:endParaRPr/>
          </a:p>
        </p:txBody>
      </p:sp>
      <p:sp>
        <p:nvSpPr>
          <p:cNvPr id="136" name="Google Shape;136;p13"/>
          <p:cNvSpPr txBox="1"/>
          <p:nvPr/>
        </p:nvSpPr>
        <p:spPr>
          <a:xfrm>
            <a:off x="403550" y="1203800"/>
            <a:ext cx="8474400" cy="1356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rgbClr val="000000"/>
              </a:buClr>
              <a:buSzPts val="1800"/>
              <a:buFont typeface="Arial"/>
              <a:buNone/>
            </a:pPr>
            <a:r>
              <a:rPr lang="en" sz="1800">
                <a:solidFill>
                  <a:schemeClr val="accent3"/>
                </a:solidFill>
                <a:latin typeface="Proxima Nova"/>
                <a:ea typeface="Proxima Nova"/>
                <a:cs typeface="Proxima Nova"/>
                <a:sym typeface="Proxima Nova"/>
              </a:rPr>
              <a:t>To schedule a meeting, use the calendar to see when TAs have OH, identify which TA you want to meet with, and then click the "Click to book" link. If you can’t find a slot, post on Ed!</a:t>
            </a:r>
            <a:endParaRPr sz="1800">
              <a:solidFill>
                <a:schemeClr val="accent3"/>
              </a:solidFill>
              <a:latin typeface="Proxima Nova"/>
              <a:ea typeface="Proxima Nova"/>
              <a:cs typeface="Proxima Nova"/>
              <a:sym typeface="Proxima Nova"/>
            </a:endParaRPr>
          </a:p>
          <a:p>
            <a:pPr marL="0" lvl="0" indent="0" algn="l" rtl="0">
              <a:spcBef>
                <a:spcPts val="0"/>
              </a:spcBef>
              <a:spcAft>
                <a:spcPts val="0"/>
              </a:spcAft>
              <a:buNone/>
            </a:pPr>
            <a:endParaRPr>
              <a:latin typeface="Proxima Nova"/>
              <a:ea typeface="Proxima Nova"/>
              <a:cs typeface="Proxima Nova"/>
              <a:sym typeface="Proxima Nova"/>
            </a:endParaRPr>
          </a:p>
        </p:txBody>
      </p:sp>
      <p:pic>
        <p:nvPicPr>
          <p:cNvPr id="5" name="Picture 4" descr="A screenshot of a calendar&#10;&#10;Description automatically generated">
            <a:extLst>
              <a:ext uri="{FF2B5EF4-FFF2-40B4-BE49-F238E27FC236}">
                <a16:creationId xmlns:a16="http://schemas.microsoft.com/office/drawing/2014/main" id="{B1D31FEF-6342-B24A-46E6-BCDB94D24B62}"/>
              </a:ext>
            </a:extLst>
          </p:cNvPr>
          <p:cNvPicPr>
            <a:picLocks noChangeAspect="1"/>
          </p:cNvPicPr>
          <p:nvPr/>
        </p:nvPicPr>
        <p:blipFill>
          <a:blip r:embed="rId3"/>
          <a:stretch>
            <a:fillRect/>
          </a:stretch>
        </p:blipFill>
        <p:spPr>
          <a:xfrm>
            <a:off x="5057356" y="2583701"/>
            <a:ext cx="3820594" cy="2114774"/>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4717C24E-2585-45C6-3E52-E501AD7E9214}"/>
              </a:ext>
            </a:extLst>
          </p:cNvPr>
          <p:cNvPicPr>
            <a:picLocks noChangeAspect="1"/>
          </p:cNvPicPr>
          <p:nvPr/>
        </p:nvPicPr>
        <p:blipFill>
          <a:blip r:embed="rId4"/>
          <a:stretch>
            <a:fillRect/>
          </a:stretch>
        </p:blipFill>
        <p:spPr>
          <a:xfrm>
            <a:off x="1885393" y="2822598"/>
            <a:ext cx="3171963" cy="1440261"/>
          </a:xfrm>
          <a:prstGeom prst="rect">
            <a:avLst/>
          </a:prstGeom>
        </p:spPr>
      </p:pic>
      <p:sp>
        <p:nvSpPr>
          <p:cNvPr id="3" name="TextBox 2">
            <a:extLst>
              <a:ext uri="{FF2B5EF4-FFF2-40B4-BE49-F238E27FC236}">
                <a16:creationId xmlns:a16="http://schemas.microsoft.com/office/drawing/2014/main" id="{9F4BBE90-3656-A38A-9D68-7EE002CDCD52}"/>
              </a:ext>
            </a:extLst>
          </p:cNvPr>
          <p:cNvSpPr txBox="1"/>
          <p:nvPr/>
        </p:nvSpPr>
        <p:spPr>
          <a:xfrm>
            <a:off x="68750" y="2745875"/>
            <a:ext cx="1677277" cy="2258503"/>
          </a:xfrm>
          <a:prstGeom prst="rect">
            <a:avLst/>
          </a:prstGeom>
          <a:noFill/>
        </p:spPr>
        <p:txBody>
          <a:bodyPr wrap="square">
            <a:spAutoFit/>
          </a:bodyPr>
          <a:lstStyle/>
          <a:p>
            <a:pPr marL="0" lvl="0" indent="0" algn="l" rtl="0">
              <a:lnSpc>
                <a:spcPct val="115000"/>
              </a:lnSpc>
              <a:spcBef>
                <a:spcPts val="1600"/>
              </a:spcBef>
              <a:spcAft>
                <a:spcPts val="0"/>
              </a:spcAft>
              <a:buSzPts val="1800"/>
              <a:buNone/>
            </a:pPr>
            <a:r>
              <a:rPr lang="en-US" dirty="0"/>
              <a:t>THIS IS </a:t>
            </a:r>
            <a:br>
              <a:rPr lang="en-US" dirty="0"/>
            </a:br>
            <a:r>
              <a:rPr lang="en-US" dirty="0"/>
              <a:t>LAST YEAR’S PAGE</a:t>
            </a:r>
          </a:p>
          <a:p>
            <a:pPr marL="0" lvl="0" indent="0" algn="l" rtl="0">
              <a:lnSpc>
                <a:spcPct val="115000"/>
              </a:lnSpc>
              <a:spcBef>
                <a:spcPts val="1600"/>
              </a:spcBef>
              <a:spcAft>
                <a:spcPts val="0"/>
              </a:spcAft>
              <a:buSzPts val="1800"/>
              <a:buNone/>
            </a:pPr>
            <a:r>
              <a:rPr lang="en-US" dirty="0"/>
              <a:t>PLEASE VIEW WEBSITE ONCE</a:t>
            </a:r>
            <a:br>
              <a:rPr lang="en-US" dirty="0"/>
            </a:br>
            <a:r>
              <a:rPr lang="en-US" dirty="0"/>
              <a:t>UPDATED TO GET THIS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144" name="Google Shape;144;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a:t>Introductions</a:t>
            </a:r>
            <a:endParaRPr/>
          </a:p>
          <a:p>
            <a:pPr marL="457200" lvl="0" indent="-342900" algn="l" rtl="0">
              <a:lnSpc>
                <a:spcPct val="115000"/>
              </a:lnSpc>
              <a:spcBef>
                <a:spcPts val="0"/>
              </a:spcBef>
              <a:spcAft>
                <a:spcPts val="0"/>
              </a:spcAft>
              <a:buSzPts val="1800"/>
              <a:buAutoNum type="arabicPeriod"/>
            </a:pPr>
            <a:r>
              <a:rPr lang="en"/>
              <a:t>Project Logistics</a:t>
            </a:r>
            <a:endParaRPr/>
          </a:p>
          <a:p>
            <a:pPr marL="457200" lvl="0" indent="-342900" algn="l" rtl="0">
              <a:lnSpc>
                <a:spcPct val="115000"/>
              </a:lnSpc>
              <a:spcBef>
                <a:spcPts val="0"/>
              </a:spcBef>
              <a:spcAft>
                <a:spcPts val="0"/>
              </a:spcAft>
              <a:buSzPts val="1800"/>
              <a:buAutoNum type="arabicPeriod"/>
            </a:pPr>
            <a:r>
              <a:rPr lang="en" b="1"/>
              <a:t>Project Tips</a:t>
            </a:r>
            <a:endParaRPr/>
          </a:p>
          <a:p>
            <a:pPr marL="457200" lvl="0" indent="-342900" algn="l" rtl="0">
              <a:lnSpc>
                <a:spcPct val="115000"/>
              </a:lnSpc>
              <a:spcBef>
                <a:spcPts val="0"/>
              </a:spcBef>
              <a:spcAft>
                <a:spcPts val="0"/>
              </a:spcAft>
              <a:buSzPts val="1800"/>
              <a:buAutoNum type="arabicPeriod"/>
            </a:pPr>
            <a:r>
              <a:rPr lang="en"/>
              <a:t>Literature Review Example</a:t>
            </a:r>
            <a:endParaRPr/>
          </a:p>
          <a:p>
            <a:pPr marL="457200" lvl="0" indent="-342900" algn="l" rtl="0">
              <a:lnSpc>
                <a:spcPct val="115000"/>
              </a:lnSpc>
              <a:spcBef>
                <a:spcPts val="0"/>
              </a:spcBef>
              <a:spcAft>
                <a:spcPts val="0"/>
              </a:spcAft>
              <a:buSzPts val="1800"/>
              <a:buAutoNum type="arabicPeriod"/>
            </a:pPr>
            <a:r>
              <a:rPr lang="en"/>
              <a:t>Example Proposal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makes a good project?</a:t>
            </a:r>
            <a:endParaRPr/>
          </a:p>
        </p:txBody>
      </p:sp>
      <p:sp>
        <p:nvSpPr>
          <p:cNvPr id="150" name="Google Shape;150;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a:t>In descending order of importance:</a:t>
            </a:r>
            <a:endParaRPr/>
          </a:p>
          <a:p>
            <a:pPr marL="457200" lvl="0" indent="-342900" algn="l" rtl="0">
              <a:lnSpc>
                <a:spcPct val="115000"/>
              </a:lnSpc>
              <a:spcBef>
                <a:spcPts val="1600"/>
              </a:spcBef>
              <a:spcAft>
                <a:spcPts val="0"/>
              </a:spcAft>
              <a:buSzPts val="1800"/>
              <a:buChar char="●"/>
            </a:pPr>
            <a:r>
              <a:rPr lang="en"/>
              <a:t>“Technical Quality”</a:t>
            </a:r>
            <a:endParaRPr/>
          </a:p>
          <a:p>
            <a:pPr marL="457200" lvl="0" indent="-342900" algn="l" rtl="0">
              <a:lnSpc>
                <a:spcPct val="115000"/>
              </a:lnSpc>
              <a:spcBef>
                <a:spcPts val="0"/>
              </a:spcBef>
              <a:spcAft>
                <a:spcPts val="0"/>
              </a:spcAft>
              <a:buSzPts val="1800"/>
              <a:buChar char="●"/>
            </a:pPr>
            <a:r>
              <a:rPr lang="en" b="1"/>
              <a:t>Novelty / Trying out new ideas</a:t>
            </a:r>
            <a:endParaRPr b="1"/>
          </a:p>
          <a:p>
            <a:pPr marL="457200" lvl="0" indent="-342900" algn="l" rtl="0">
              <a:lnSpc>
                <a:spcPct val="115000"/>
              </a:lnSpc>
              <a:spcBef>
                <a:spcPts val="0"/>
              </a:spcBef>
              <a:spcAft>
                <a:spcPts val="0"/>
              </a:spcAft>
              <a:buSzPts val="1800"/>
              <a:buChar char="●"/>
            </a:pPr>
            <a:r>
              <a:rPr lang="en"/>
              <a:t>Significance </a:t>
            </a:r>
            <a:endParaRPr/>
          </a:p>
          <a:p>
            <a:pPr marL="457200" lvl="0" indent="-342900" algn="l" rtl="0">
              <a:lnSpc>
                <a:spcPct val="115000"/>
              </a:lnSpc>
              <a:spcBef>
                <a:spcPts val="0"/>
              </a:spcBef>
              <a:spcAft>
                <a:spcPts val="0"/>
              </a:spcAft>
              <a:buSzPts val="1800"/>
              <a:buChar char="●"/>
            </a:pPr>
            <a:r>
              <a:rPr lang="en"/>
              <a:t>Going through all the project steps, being able to "pivot"</a:t>
            </a:r>
            <a:endParaRPr/>
          </a:p>
          <a:p>
            <a:pPr marL="457200" lvl="0" indent="-342900" algn="l" rtl="0">
              <a:lnSpc>
                <a:spcPct val="115000"/>
              </a:lnSpc>
              <a:spcBef>
                <a:spcPts val="0"/>
              </a:spcBef>
              <a:spcAft>
                <a:spcPts val="0"/>
              </a:spcAft>
              <a:buSzPts val="1800"/>
              <a:buChar char="●"/>
            </a:pPr>
            <a:r>
              <a:rPr lang="en"/>
              <a:t>Having multiple experiments / results (qualitative and quantitative)</a:t>
            </a:r>
            <a:endParaRPr/>
          </a:p>
          <a:p>
            <a:pPr marL="457200" lvl="0" indent="-342900" algn="l" rtl="0">
              <a:lnSpc>
                <a:spcPct val="115000"/>
              </a:lnSpc>
              <a:spcBef>
                <a:spcPts val="0"/>
              </a:spcBef>
              <a:spcAft>
                <a:spcPts val="0"/>
              </a:spcAft>
              <a:buSzPts val="1800"/>
              <a:buChar char="●"/>
            </a:pPr>
            <a:r>
              <a:rPr lang="en"/>
              <a:t>Good results (nice to have but not necessary)</a:t>
            </a:r>
            <a:endParaRPr/>
          </a:p>
          <a:p>
            <a:pPr marL="0" lvl="0" indent="0" algn="l" rtl="0">
              <a:lnSpc>
                <a:spcPct val="115000"/>
              </a:lnSpc>
              <a:spcBef>
                <a:spcPts val="1600"/>
              </a:spcBef>
              <a:spcAft>
                <a:spcPts val="1600"/>
              </a:spcAft>
              <a:buSzPts val="1800"/>
              <a:buNone/>
            </a:pPr>
            <a:r>
              <a:rPr lang="en"/>
              <a:t>Not enough to “git clone” models and tune hyperparams. You cannot just finetune an existing model on a dataset. Have to add your own touch! These are </a:t>
            </a:r>
            <a:r>
              <a:rPr lang="en" b="1"/>
              <a:t>research</a:t>
            </a:r>
            <a:r>
              <a:rPr lang="en"/>
              <a:t> projects.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makes a good project? </a:t>
            </a:r>
            <a:endParaRPr/>
          </a:p>
        </p:txBody>
      </p:sp>
      <p:sp>
        <p:nvSpPr>
          <p:cNvPr id="156" name="Google Shape;156;p16"/>
          <p:cNvSpPr txBox="1">
            <a:spLocks noGrp="1"/>
          </p:cNvSpPr>
          <p:nvPr>
            <p:ph type="body" idx="1"/>
          </p:nvPr>
        </p:nvSpPr>
        <p:spPr>
          <a:xfrm>
            <a:off x="311700" y="1152475"/>
            <a:ext cx="50307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a:t>Remember this is a </a:t>
            </a:r>
            <a:r>
              <a:rPr lang="en" u="sng"/>
              <a:t>deep learning</a:t>
            </a:r>
            <a:r>
              <a:rPr lang="en"/>
              <a:t> class! Focus on the deep learning and not on data collection, pre-processing, scraping, etc.</a:t>
            </a:r>
            <a:endParaRPr/>
          </a:p>
          <a:p>
            <a:pPr marL="0" lvl="0" indent="0" algn="l" rtl="0">
              <a:lnSpc>
                <a:spcPct val="115000"/>
              </a:lnSpc>
              <a:spcBef>
                <a:spcPts val="1600"/>
              </a:spcBef>
              <a:spcAft>
                <a:spcPts val="0"/>
              </a:spcAft>
              <a:buSzPts val="1800"/>
              <a:buNone/>
            </a:pPr>
            <a:r>
              <a:rPr lang="en"/>
              <a:t>The more data the better!</a:t>
            </a:r>
            <a:endParaRPr/>
          </a:p>
          <a:p>
            <a:pPr marL="0" lvl="0" indent="0" algn="l" rtl="0">
              <a:lnSpc>
                <a:spcPct val="115000"/>
              </a:lnSpc>
              <a:spcBef>
                <a:spcPts val="1600"/>
              </a:spcBef>
              <a:spcAft>
                <a:spcPts val="0"/>
              </a:spcAft>
              <a:buSzPts val="1800"/>
              <a:buNone/>
            </a:pPr>
            <a:r>
              <a:rPr lang="en"/>
              <a:t>Also be wary of computational feasibility.</a:t>
            </a:r>
            <a:endParaRPr/>
          </a:p>
          <a:p>
            <a:pPr marL="457200" lvl="0" indent="-342900" algn="l" rtl="0">
              <a:lnSpc>
                <a:spcPct val="115000"/>
              </a:lnSpc>
              <a:spcBef>
                <a:spcPts val="1600"/>
              </a:spcBef>
              <a:spcAft>
                <a:spcPts val="0"/>
              </a:spcAft>
              <a:buSzPts val="1800"/>
              <a:buChar char="●"/>
            </a:pPr>
            <a:r>
              <a:rPr lang="en"/>
              <a:t>Limited number of computational credits</a:t>
            </a:r>
            <a:endParaRPr/>
          </a:p>
          <a:p>
            <a:pPr marL="457200" lvl="0" indent="-342900" algn="l" rtl="0">
              <a:lnSpc>
                <a:spcPct val="115000"/>
              </a:lnSpc>
              <a:spcBef>
                <a:spcPts val="0"/>
              </a:spcBef>
              <a:spcAft>
                <a:spcPts val="0"/>
              </a:spcAft>
              <a:buSzPts val="1800"/>
              <a:buChar char="●"/>
            </a:pPr>
            <a:r>
              <a:rPr lang="en"/>
              <a:t>The more complex, the longer models take to train, the fewer experiments can run</a:t>
            </a:r>
            <a:endParaRPr/>
          </a:p>
          <a:p>
            <a:pPr marL="457200" lvl="0" indent="-342900" algn="l" rtl="0">
              <a:lnSpc>
                <a:spcPct val="115000"/>
              </a:lnSpc>
              <a:spcBef>
                <a:spcPts val="0"/>
              </a:spcBef>
              <a:spcAft>
                <a:spcPts val="0"/>
              </a:spcAft>
              <a:buSzPts val="1800"/>
              <a:buChar char="●"/>
            </a:pPr>
            <a:r>
              <a:rPr lang="en"/>
              <a:t>The longer it takes to see if you need to change course</a:t>
            </a:r>
            <a:endParaRPr/>
          </a:p>
          <a:p>
            <a:pPr marL="0" lvl="0" indent="0" algn="l" rtl="0">
              <a:lnSpc>
                <a:spcPct val="115000"/>
              </a:lnSpc>
              <a:spcBef>
                <a:spcPts val="1600"/>
              </a:spcBef>
              <a:spcAft>
                <a:spcPts val="0"/>
              </a:spcAft>
              <a:buSzPts val="1800"/>
              <a:buNone/>
            </a:pPr>
            <a:endParaRPr/>
          </a:p>
          <a:p>
            <a:pPr marL="0" lvl="0" indent="0" algn="l" rtl="0">
              <a:lnSpc>
                <a:spcPct val="115000"/>
              </a:lnSpc>
              <a:spcBef>
                <a:spcPts val="1600"/>
              </a:spcBef>
              <a:spcAft>
                <a:spcPts val="0"/>
              </a:spcAft>
              <a:buSzPts val="1800"/>
              <a:buNone/>
            </a:pPr>
            <a:endParaRPr/>
          </a:p>
          <a:p>
            <a:pPr marL="0" lvl="0" indent="0" algn="l" rtl="0">
              <a:lnSpc>
                <a:spcPct val="115000"/>
              </a:lnSpc>
              <a:spcBef>
                <a:spcPts val="1600"/>
              </a:spcBef>
              <a:spcAft>
                <a:spcPts val="0"/>
              </a:spcAft>
              <a:buSzPts val="1800"/>
              <a:buNone/>
            </a:pPr>
            <a:endParaRPr/>
          </a:p>
          <a:p>
            <a:pPr marL="0" lvl="0" indent="0" algn="l" rtl="0">
              <a:lnSpc>
                <a:spcPct val="115000"/>
              </a:lnSpc>
              <a:spcBef>
                <a:spcPts val="1600"/>
              </a:spcBef>
              <a:spcAft>
                <a:spcPts val="1600"/>
              </a:spcAft>
              <a:buSzPts val="1800"/>
              <a:buNone/>
            </a:pPr>
            <a:endParaRPr/>
          </a:p>
        </p:txBody>
      </p:sp>
      <p:pic>
        <p:nvPicPr>
          <p:cNvPr id="157" name="Google Shape;157;p16"/>
          <p:cNvPicPr preferRelativeResize="0"/>
          <p:nvPr/>
        </p:nvPicPr>
        <p:blipFill rotWithShape="1">
          <a:blip r:embed="rId3">
            <a:alphaModFix/>
          </a:blip>
          <a:srcRect/>
          <a:stretch/>
        </p:blipFill>
        <p:spPr>
          <a:xfrm>
            <a:off x="5209775" y="1147524"/>
            <a:ext cx="3573949" cy="2417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Coming up with Ideas?</a:t>
            </a:r>
            <a:endParaRPr/>
          </a:p>
        </p:txBody>
      </p:sp>
      <p:sp>
        <p:nvSpPr>
          <p:cNvPr id="163" name="Google Shape;163;p17"/>
          <p:cNvSpPr txBox="1">
            <a:spLocks noGrp="1"/>
          </p:cNvSpPr>
          <p:nvPr>
            <p:ph type="body" idx="1"/>
          </p:nvPr>
        </p:nvSpPr>
        <p:spPr>
          <a:xfrm>
            <a:off x="311700" y="1152475"/>
            <a:ext cx="42603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a:t>Project Categories</a:t>
            </a:r>
            <a:endParaRPr/>
          </a:p>
          <a:p>
            <a:pPr marL="457200" lvl="0" indent="-342900" algn="l" rtl="0">
              <a:lnSpc>
                <a:spcPct val="115000"/>
              </a:lnSpc>
              <a:spcBef>
                <a:spcPts val="1600"/>
              </a:spcBef>
              <a:spcAft>
                <a:spcPts val="0"/>
              </a:spcAft>
              <a:buSzPts val="1800"/>
              <a:buChar char="●"/>
            </a:pPr>
            <a:r>
              <a:rPr lang="en"/>
              <a:t>Computer Vision </a:t>
            </a:r>
            <a:endParaRPr/>
          </a:p>
          <a:p>
            <a:pPr marL="457200" lvl="0" indent="-342900" algn="l" rtl="0">
              <a:lnSpc>
                <a:spcPct val="115000"/>
              </a:lnSpc>
              <a:spcBef>
                <a:spcPts val="0"/>
              </a:spcBef>
              <a:spcAft>
                <a:spcPts val="0"/>
              </a:spcAft>
              <a:buSzPts val="1800"/>
              <a:buChar char="●"/>
            </a:pPr>
            <a:r>
              <a:rPr lang="en"/>
              <a:t>Natural Language Processing </a:t>
            </a:r>
            <a:endParaRPr/>
          </a:p>
          <a:p>
            <a:pPr marL="457200" lvl="0" indent="-342900" algn="l" rtl="0">
              <a:lnSpc>
                <a:spcPct val="115000"/>
              </a:lnSpc>
              <a:spcBef>
                <a:spcPts val="0"/>
              </a:spcBef>
              <a:spcAft>
                <a:spcPts val="0"/>
              </a:spcAft>
              <a:buSzPts val="1800"/>
              <a:buChar char="●"/>
            </a:pPr>
            <a:r>
              <a:rPr lang="en"/>
              <a:t>Generative Modeling </a:t>
            </a:r>
            <a:endParaRPr/>
          </a:p>
          <a:p>
            <a:pPr marL="457200" lvl="0" indent="-342900" algn="l" rtl="0">
              <a:lnSpc>
                <a:spcPct val="115000"/>
              </a:lnSpc>
              <a:spcBef>
                <a:spcPts val="0"/>
              </a:spcBef>
              <a:spcAft>
                <a:spcPts val="0"/>
              </a:spcAft>
              <a:buSzPts val="1800"/>
              <a:buChar char="●"/>
            </a:pPr>
            <a:r>
              <a:rPr lang="en"/>
              <a:t>Speech Recognition </a:t>
            </a:r>
            <a:endParaRPr/>
          </a:p>
          <a:p>
            <a:pPr marL="457200" lvl="0" indent="-342900" algn="l" rtl="0">
              <a:lnSpc>
                <a:spcPct val="115000"/>
              </a:lnSpc>
              <a:spcBef>
                <a:spcPts val="0"/>
              </a:spcBef>
              <a:spcAft>
                <a:spcPts val="0"/>
              </a:spcAft>
              <a:buSzPts val="1800"/>
              <a:buChar char="●"/>
            </a:pPr>
            <a:r>
              <a:rPr lang="en"/>
              <a:t>Reinforcement Learning</a:t>
            </a:r>
            <a:endParaRPr/>
          </a:p>
          <a:p>
            <a:pPr marL="457200" lvl="0" indent="-342900" algn="l" rtl="0">
              <a:lnSpc>
                <a:spcPct val="115000"/>
              </a:lnSpc>
              <a:spcBef>
                <a:spcPts val="0"/>
              </a:spcBef>
              <a:spcAft>
                <a:spcPts val="0"/>
              </a:spcAft>
              <a:buSzPts val="1800"/>
              <a:buChar char="●"/>
            </a:pPr>
            <a:r>
              <a:rPr lang="en"/>
              <a:t>Learning Healthcare</a:t>
            </a:r>
            <a:endParaRPr/>
          </a:p>
          <a:p>
            <a:pPr marL="0" lvl="0" indent="0" algn="l" rtl="0">
              <a:lnSpc>
                <a:spcPct val="115000"/>
              </a:lnSpc>
              <a:spcBef>
                <a:spcPts val="1600"/>
              </a:spcBef>
              <a:spcAft>
                <a:spcPts val="0"/>
              </a:spcAft>
              <a:buSzPts val="1800"/>
              <a:buNone/>
            </a:pPr>
            <a:r>
              <a:rPr lang="en"/>
              <a:t>Look at past projects: </a:t>
            </a:r>
            <a:endParaRPr/>
          </a:p>
          <a:p>
            <a:pPr marL="0" lvl="0" indent="0" algn="l" rtl="0">
              <a:lnSpc>
                <a:spcPct val="115000"/>
              </a:lnSpc>
              <a:spcBef>
                <a:spcPts val="1600"/>
              </a:spcBef>
              <a:spcAft>
                <a:spcPts val="1600"/>
              </a:spcAft>
              <a:buSzPts val="1800"/>
              <a:buNone/>
            </a:pPr>
            <a:r>
              <a:rPr lang="en" u="sng">
                <a:solidFill>
                  <a:srgbClr val="3C78D8"/>
                </a:solidFill>
                <a:hlinkClick r:id="rId3">
                  <a:extLst>
                    <a:ext uri="{A12FA001-AC4F-418D-AE19-62706E023703}">
                      <ahyp:hlinkClr xmlns:ahyp="http://schemas.microsoft.com/office/drawing/2018/hyperlinkcolor" val="tx"/>
                    </a:ext>
                  </a:extLst>
                </a:hlinkClick>
              </a:rPr>
              <a:t>http://cs230.stanford.edu/past-projects/</a:t>
            </a:r>
            <a:endParaRPr>
              <a:solidFill>
                <a:srgbClr val="3C78D8"/>
              </a:solidFill>
            </a:endParaRPr>
          </a:p>
        </p:txBody>
      </p:sp>
      <p:sp>
        <p:nvSpPr>
          <p:cNvPr id="164" name="Google Shape;164;p17"/>
          <p:cNvSpPr txBox="1">
            <a:spLocks noGrp="1"/>
          </p:cNvSpPr>
          <p:nvPr>
            <p:ph type="body" idx="1"/>
          </p:nvPr>
        </p:nvSpPr>
        <p:spPr>
          <a:xfrm>
            <a:off x="4572000" y="1152475"/>
            <a:ext cx="42603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a:t>Also check out other class projects: (CS229, CS229A, CS221, CS224N, CS224U, CS231N, CS234).</a:t>
            </a:r>
            <a:endParaRPr/>
          </a:p>
          <a:p>
            <a:pPr marL="0" lvl="0" indent="0" algn="l" rtl="0">
              <a:lnSpc>
                <a:spcPct val="115000"/>
              </a:lnSpc>
              <a:spcBef>
                <a:spcPts val="1600"/>
              </a:spcBef>
              <a:spcAft>
                <a:spcPts val="1600"/>
              </a:spcAft>
              <a:buSzPts val="1800"/>
              <a:buNone/>
            </a:pPr>
            <a:r>
              <a:rPr lang="en"/>
              <a:t>Want to do something more research oriented? Look at Google Scholar, Arxiv, and top DL conferences like NeurIPS, ICML, ICLR, CVPR, ECCV/ICCV, AAAI, CoRL, etc.</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2bd42ef186_0_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Scoping out an idea</a:t>
            </a:r>
            <a:endParaRPr/>
          </a:p>
        </p:txBody>
      </p:sp>
      <p:sp>
        <p:nvSpPr>
          <p:cNvPr id="170" name="Google Shape;170;g22bd42ef186_0_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Often students get excited and take on more than they can handle in one quarter</a:t>
            </a:r>
            <a:endParaRPr/>
          </a:p>
          <a:p>
            <a:pPr marL="457200" lvl="0" indent="-342900" algn="l" rtl="0">
              <a:spcBef>
                <a:spcPts val="0"/>
              </a:spcBef>
              <a:spcAft>
                <a:spcPts val="0"/>
              </a:spcAft>
              <a:buSzPts val="1800"/>
              <a:buChar char="●"/>
            </a:pPr>
            <a:r>
              <a:rPr lang="en"/>
              <a:t>Your project mentors can help you scope out an idea to make it viable for the course requirements and scope</a:t>
            </a:r>
            <a:endParaRPr/>
          </a:p>
          <a:p>
            <a:pPr marL="457200" lvl="0" indent="-342900" algn="l" rtl="0">
              <a:spcBef>
                <a:spcPts val="0"/>
              </a:spcBef>
              <a:spcAft>
                <a:spcPts val="0"/>
              </a:spcAft>
              <a:buSzPts val="1800"/>
              <a:buChar char="●"/>
            </a:pPr>
            <a:r>
              <a:rPr lang="en" b="1"/>
              <a:t>Suggestion:</a:t>
            </a:r>
            <a:r>
              <a:rPr lang="en"/>
              <a:t> have a base goal that you can certainly achieve in the quarter and a stretch goal that you hope to achieve but your project will still be solid without 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comes after finding the idea?</a:t>
            </a:r>
            <a:endParaRPr/>
          </a:p>
        </p:txBody>
      </p:sp>
      <p:sp>
        <p:nvSpPr>
          <p:cNvPr id="176" name="Google Shape;176;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u="sng"/>
              <a:t>Literature review</a:t>
            </a:r>
            <a:r>
              <a:rPr lang="en"/>
              <a:t>: </a:t>
            </a:r>
            <a:endParaRPr/>
          </a:p>
          <a:p>
            <a:pPr marL="457200" lvl="0" indent="-342900" algn="l" rtl="0">
              <a:lnSpc>
                <a:spcPct val="115000"/>
              </a:lnSpc>
              <a:spcBef>
                <a:spcPts val="1600"/>
              </a:spcBef>
              <a:spcAft>
                <a:spcPts val="0"/>
              </a:spcAft>
              <a:buSzPts val="1800"/>
              <a:buChar char="●"/>
            </a:pPr>
            <a:r>
              <a:rPr lang="en"/>
              <a:t>Awesome NLP, Awesome GAN, Awesome DL</a:t>
            </a:r>
            <a:endParaRPr/>
          </a:p>
          <a:p>
            <a:pPr marL="457200" lvl="0" indent="-342900" algn="l" rtl="0">
              <a:lnSpc>
                <a:spcPct val="115000"/>
              </a:lnSpc>
              <a:spcBef>
                <a:spcPts val="0"/>
              </a:spcBef>
              <a:spcAft>
                <a:spcPts val="0"/>
              </a:spcAft>
              <a:buSzPts val="1800"/>
              <a:buChar char="●"/>
            </a:pPr>
            <a:r>
              <a:rPr lang="en"/>
              <a:t>Arxiv</a:t>
            </a:r>
            <a:endParaRPr/>
          </a:p>
          <a:p>
            <a:pPr marL="457200" lvl="0" indent="-342900" algn="l" rtl="0">
              <a:lnSpc>
                <a:spcPct val="115000"/>
              </a:lnSpc>
              <a:spcBef>
                <a:spcPts val="0"/>
              </a:spcBef>
              <a:spcAft>
                <a:spcPts val="0"/>
              </a:spcAft>
              <a:buSzPts val="1800"/>
              <a:buChar char="●"/>
            </a:pPr>
            <a:r>
              <a:rPr lang="en"/>
              <a:t>Google Scholar, Google Search</a:t>
            </a:r>
            <a:endParaRPr/>
          </a:p>
          <a:p>
            <a:pPr marL="457200" lvl="0" indent="-342900" algn="l" rtl="0">
              <a:lnSpc>
                <a:spcPct val="115000"/>
              </a:lnSpc>
              <a:spcBef>
                <a:spcPts val="0"/>
              </a:spcBef>
              <a:spcAft>
                <a:spcPts val="0"/>
              </a:spcAft>
              <a:buSzPts val="1800"/>
              <a:buChar char="●"/>
            </a:pPr>
            <a:r>
              <a:rPr lang="en"/>
              <a:t>Github</a:t>
            </a:r>
            <a:endParaRPr/>
          </a:p>
          <a:p>
            <a:pPr marL="457200" lvl="0" indent="-342900" algn="l" rtl="0">
              <a:lnSpc>
                <a:spcPct val="115000"/>
              </a:lnSpc>
              <a:spcBef>
                <a:spcPts val="0"/>
              </a:spcBef>
              <a:spcAft>
                <a:spcPts val="0"/>
              </a:spcAft>
              <a:buSzPts val="1800"/>
              <a:buChar char="●"/>
            </a:pPr>
            <a:r>
              <a:rPr lang="en"/>
              <a:t>Arixv-sanity.com</a:t>
            </a:r>
            <a:endParaRPr/>
          </a:p>
          <a:p>
            <a:pPr marL="457200" lvl="0" indent="-342900" algn="l" rtl="0">
              <a:lnSpc>
                <a:spcPct val="115000"/>
              </a:lnSpc>
              <a:spcBef>
                <a:spcPts val="0"/>
              </a:spcBef>
              <a:spcAft>
                <a:spcPts val="0"/>
              </a:spcAft>
              <a:buSzPts val="1800"/>
              <a:buChar char="●"/>
            </a:pPr>
            <a:r>
              <a:rPr lang="en"/>
              <a:t>Paperswithcode.com</a:t>
            </a:r>
            <a:endParaRPr/>
          </a:p>
          <a:p>
            <a:pPr marL="457200" lvl="0" indent="-342900" algn="l" rtl="0">
              <a:lnSpc>
                <a:spcPct val="115000"/>
              </a:lnSpc>
              <a:spcBef>
                <a:spcPts val="0"/>
              </a:spcBef>
              <a:spcAft>
                <a:spcPts val="0"/>
              </a:spcAft>
              <a:buSzPts val="1800"/>
              <a:buChar char="●"/>
            </a:pPr>
            <a:r>
              <a:rPr lang="en"/>
              <a:t>Medium articles and other blogs</a:t>
            </a:r>
            <a:endParaRPr/>
          </a:p>
          <a:p>
            <a:pPr marL="457200" lvl="0" indent="-342900" algn="l" rtl="0">
              <a:lnSpc>
                <a:spcPct val="115000"/>
              </a:lnSpc>
              <a:spcBef>
                <a:spcPts val="0"/>
              </a:spcBef>
              <a:spcAft>
                <a:spcPts val="0"/>
              </a:spcAft>
              <a:buSzPts val="1800"/>
              <a:buChar char="●"/>
            </a:pPr>
            <a:r>
              <a:rPr lang="en"/>
              <a:t>Other Stanford courses!</a:t>
            </a:r>
            <a:endParaRPr/>
          </a:p>
          <a:p>
            <a:pPr marL="0" lvl="0" indent="0" algn="l" rtl="0">
              <a:lnSpc>
                <a:spcPct val="115000"/>
              </a:lnSpc>
              <a:spcBef>
                <a:spcPts val="1600"/>
              </a:spcBef>
              <a:spcAft>
                <a:spcPts val="1600"/>
              </a:spcAft>
              <a:buSzPts val="1800"/>
              <a:buNone/>
            </a:pPr>
            <a:r>
              <a:rPr lang="en"/>
              <a:t>Look for baselines &amp; starter code you can run &amp; ideas for next steps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What comes after finding the idea?</a:t>
            </a:r>
            <a:endParaRPr/>
          </a:p>
        </p:txBody>
      </p:sp>
      <p:sp>
        <p:nvSpPr>
          <p:cNvPr id="182" name="Google Shape;182;p19"/>
          <p:cNvSpPr txBox="1">
            <a:spLocks noGrp="1"/>
          </p:cNvSpPr>
          <p:nvPr>
            <p:ph type="body" idx="1"/>
          </p:nvPr>
        </p:nvSpPr>
        <p:spPr>
          <a:xfrm>
            <a:off x="311700" y="1152475"/>
            <a:ext cx="42603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u="sng"/>
          </a:p>
          <a:p>
            <a:pPr marL="0" lvl="0" indent="0" algn="l" rtl="0">
              <a:lnSpc>
                <a:spcPct val="115000"/>
              </a:lnSpc>
              <a:spcBef>
                <a:spcPts val="1600"/>
              </a:spcBef>
              <a:spcAft>
                <a:spcPts val="0"/>
              </a:spcAft>
              <a:buSzPts val="1800"/>
              <a:buNone/>
            </a:pPr>
            <a:endParaRPr u="sng"/>
          </a:p>
          <a:p>
            <a:pPr marL="0" lvl="0" indent="0" algn="l" rtl="0">
              <a:lnSpc>
                <a:spcPct val="115000"/>
              </a:lnSpc>
              <a:spcBef>
                <a:spcPts val="1600"/>
              </a:spcBef>
              <a:spcAft>
                <a:spcPts val="0"/>
              </a:spcAft>
              <a:buSzPts val="1800"/>
              <a:buNone/>
            </a:pPr>
            <a:r>
              <a:rPr lang="en" i="1"/>
              <a:t>Option 1: </a:t>
            </a:r>
            <a:r>
              <a:rPr lang="en"/>
              <a:t>Build one yourself</a:t>
            </a:r>
            <a:endParaRPr/>
          </a:p>
          <a:p>
            <a:pPr marL="457200" lvl="0" indent="-342900" algn="l" rtl="0">
              <a:lnSpc>
                <a:spcPct val="115000"/>
              </a:lnSpc>
              <a:spcBef>
                <a:spcPts val="1600"/>
              </a:spcBef>
              <a:spcAft>
                <a:spcPts val="0"/>
              </a:spcAft>
              <a:buSzPts val="1800"/>
              <a:buChar char="●"/>
            </a:pPr>
            <a:r>
              <a:rPr lang="en"/>
              <a:t>Web scraping</a:t>
            </a:r>
            <a:endParaRPr/>
          </a:p>
          <a:p>
            <a:pPr marL="457200" lvl="0" indent="-342900" algn="l" rtl="0">
              <a:lnSpc>
                <a:spcPct val="115000"/>
              </a:lnSpc>
              <a:spcBef>
                <a:spcPts val="0"/>
              </a:spcBef>
              <a:spcAft>
                <a:spcPts val="0"/>
              </a:spcAft>
              <a:buSzPts val="1800"/>
              <a:buChar char="●"/>
            </a:pPr>
            <a:r>
              <a:rPr lang="en"/>
              <a:t>Synthetic/simulated data</a:t>
            </a:r>
            <a:endParaRPr/>
          </a:p>
          <a:p>
            <a:pPr marL="457200" lvl="0" indent="-342900" algn="l" rtl="0">
              <a:lnSpc>
                <a:spcPct val="115000"/>
              </a:lnSpc>
              <a:spcBef>
                <a:spcPts val="0"/>
              </a:spcBef>
              <a:spcAft>
                <a:spcPts val="0"/>
              </a:spcAft>
              <a:buSzPts val="1800"/>
              <a:buChar char="●"/>
            </a:pPr>
            <a:r>
              <a:rPr lang="en"/>
              <a:t>Collect it yourself?</a:t>
            </a:r>
            <a:endParaRPr/>
          </a:p>
        </p:txBody>
      </p:sp>
      <p:sp>
        <p:nvSpPr>
          <p:cNvPr id="183" name="Google Shape;183;p19"/>
          <p:cNvSpPr txBox="1">
            <a:spLocks noGrp="1"/>
          </p:cNvSpPr>
          <p:nvPr>
            <p:ph type="body" idx="1"/>
          </p:nvPr>
        </p:nvSpPr>
        <p:spPr>
          <a:xfrm>
            <a:off x="4572000" y="1152475"/>
            <a:ext cx="42603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u="sng"/>
          </a:p>
          <a:p>
            <a:pPr marL="0" lvl="0" indent="0" algn="l" rtl="0">
              <a:lnSpc>
                <a:spcPct val="115000"/>
              </a:lnSpc>
              <a:spcBef>
                <a:spcPts val="1600"/>
              </a:spcBef>
              <a:spcAft>
                <a:spcPts val="0"/>
              </a:spcAft>
              <a:buSzPts val="1800"/>
              <a:buNone/>
            </a:pPr>
            <a:endParaRPr u="sng"/>
          </a:p>
          <a:p>
            <a:pPr marL="0" lvl="0" indent="0" algn="l" rtl="0">
              <a:lnSpc>
                <a:spcPct val="115000"/>
              </a:lnSpc>
              <a:spcBef>
                <a:spcPts val="1600"/>
              </a:spcBef>
              <a:spcAft>
                <a:spcPts val="0"/>
              </a:spcAft>
              <a:buSzPts val="1800"/>
              <a:buNone/>
            </a:pPr>
            <a:r>
              <a:rPr lang="en" i="1"/>
              <a:t>Option 2:</a:t>
            </a:r>
            <a:r>
              <a:rPr lang="en"/>
              <a:t> Use pre-existing datasets</a:t>
            </a:r>
            <a:endParaRPr/>
          </a:p>
          <a:p>
            <a:pPr marL="457200" lvl="0" indent="-342900" algn="l" rtl="0">
              <a:lnSpc>
                <a:spcPct val="115000"/>
              </a:lnSpc>
              <a:spcBef>
                <a:spcPts val="1600"/>
              </a:spcBef>
              <a:spcAft>
                <a:spcPts val="0"/>
              </a:spcAft>
              <a:buSzPts val="1800"/>
              <a:buChar char="●"/>
            </a:pPr>
            <a:r>
              <a:rPr lang="en"/>
              <a:t>Google Dataset Search</a:t>
            </a:r>
            <a:endParaRPr/>
          </a:p>
          <a:p>
            <a:pPr marL="457200" lvl="0" indent="-342900" algn="l" rtl="0">
              <a:lnSpc>
                <a:spcPct val="115000"/>
              </a:lnSpc>
              <a:spcBef>
                <a:spcPts val="0"/>
              </a:spcBef>
              <a:spcAft>
                <a:spcPts val="0"/>
              </a:spcAft>
              <a:buSzPts val="1800"/>
              <a:buChar char="●"/>
            </a:pPr>
            <a:r>
              <a:rPr lang="en"/>
              <a:t>Kaggle</a:t>
            </a:r>
            <a:endParaRPr/>
          </a:p>
          <a:p>
            <a:pPr marL="457200" lvl="0" indent="-342900" algn="l" rtl="0">
              <a:lnSpc>
                <a:spcPct val="115000"/>
              </a:lnSpc>
              <a:spcBef>
                <a:spcPts val="0"/>
              </a:spcBef>
              <a:spcAft>
                <a:spcPts val="0"/>
              </a:spcAft>
              <a:buSzPts val="1800"/>
              <a:buChar char="●"/>
            </a:pPr>
            <a:r>
              <a:rPr lang="en"/>
              <a:t>Stanford Research groups</a:t>
            </a:r>
            <a:endParaRPr/>
          </a:p>
          <a:p>
            <a:pPr marL="457200" lvl="0" indent="-342900" algn="l" rtl="0">
              <a:lnSpc>
                <a:spcPct val="115000"/>
              </a:lnSpc>
              <a:spcBef>
                <a:spcPts val="0"/>
              </a:spcBef>
              <a:spcAft>
                <a:spcPts val="0"/>
              </a:spcAft>
              <a:buSzPts val="1800"/>
              <a:buChar char="●"/>
            </a:pPr>
            <a:r>
              <a:rPr lang="en"/>
              <a:t>Online datasets/benchmarks. Your literature review should help with this.</a:t>
            </a:r>
            <a:endParaRPr/>
          </a:p>
          <a:p>
            <a:pPr marL="0" lvl="0" indent="0" algn="l" rtl="0">
              <a:lnSpc>
                <a:spcPct val="115000"/>
              </a:lnSpc>
              <a:spcBef>
                <a:spcPts val="1600"/>
              </a:spcBef>
              <a:spcAft>
                <a:spcPts val="1600"/>
              </a:spcAft>
              <a:buSzPts val="1800"/>
              <a:buNone/>
            </a:pPr>
            <a:endParaRPr/>
          </a:p>
        </p:txBody>
      </p:sp>
      <p:sp>
        <p:nvSpPr>
          <p:cNvPr id="184" name="Google Shape;184;p19"/>
          <p:cNvSpPr txBox="1">
            <a:spLocks noGrp="1"/>
          </p:cNvSpPr>
          <p:nvPr>
            <p:ph type="body" idx="1"/>
          </p:nvPr>
        </p:nvSpPr>
        <p:spPr>
          <a:xfrm>
            <a:off x="311700" y="1152475"/>
            <a:ext cx="8520600" cy="876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u="sng"/>
              <a:t>Dataset</a:t>
            </a:r>
            <a:r>
              <a:rPr lang="en"/>
              <a:t>: Data is one of the biggest things to making sure your DL project will be successful! Spend time doing your due diligence here.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More data questions</a:t>
            </a:r>
            <a:endParaRPr/>
          </a:p>
        </p:txBody>
      </p:sp>
      <p:sp>
        <p:nvSpPr>
          <p:cNvPr id="190" name="Google Shape;190;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dirty="0"/>
              <a:t>How much data do you need? 						</a:t>
            </a:r>
            <a:endParaRPr dirty="0"/>
          </a:p>
          <a:p>
            <a:pPr marL="457200" lvl="0" indent="-342900" algn="l" rtl="0">
              <a:lnSpc>
                <a:spcPct val="200000"/>
              </a:lnSpc>
              <a:spcBef>
                <a:spcPts val="0"/>
              </a:spcBef>
              <a:spcAft>
                <a:spcPts val="0"/>
              </a:spcAft>
              <a:buSzPts val="1800"/>
              <a:buChar char="●"/>
            </a:pPr>
            <a:r>
              <a:rPr lang="en" dirty="0"/>
              <a:t>How diversified/balanced is the data?</a:t>
            </a:r>
            <a:endParaRPr dirty="0"/>
          </a:p>
          <a:p>
            <a:pPr marL="457200" lvl="0" indent="-342900" algn="l" rtl="0">
              <a:lnSpc>
                <a:spcPct val="200000"/>
              </a:lnSpc>
              <a:spcBef>
                <a:spcPts val="0"/>
              </a:spcBef>
              <a:spcAft>
                <a:spcPts val="0"/>
              </a:spcAft>
              <a:buSzPts val="1800"/>
              <a:buChar char="●"/>
            </a:pPr>
            <a:r>
              <a:rPr lang="en" dirty="0"/>
              <a:t>What if there isn't enough data?</a:t>
            </a:r>
            <a:endParaRPr dirty="0"/>
          </a:p>
          <a:p>
            <a:pPr marL="457200" lvl="0" indent="-342900" algn="l" rtl="0">
              <a:lnSpc>
                <a:spcPct val="200000"/>
              </a:lnSpc>
              <a:spcBef>
                <a:spcPts val="0"/>
              </a:spcBef>
              <a:spcAft>
                <a:spcPts val="0"/>
              </a:spcAft>
              <a:buSzPts val="1800"/>
              <a:buChar char="●"/>
            </a:pPr>
            <a:r>
              <a:rPr lang="en" dirty="0"/>
              <a:t>How clean is the data?</a:t>
            </a:r>
            <a:endParaRPr dirty="0"/>
          </a:p>
          <a:p>
            <a:pPr marL="457200" lvl="0" indent="-342900" algn="l" rtl="0">
              <a:lnSpc>
                <a:spcPct val="200000"/>
              </a:lnSpc>
              <a:spcBef>
                <a:spcPts val="0"/>
              </a:spcBef>
              <a:spcAft>
                <a:spcPts val="0"/>
              </a:spcAft>
              <a:buSzPts val="1800"/>
              <a:buChar char="●"/>
            </a:pPr>
            <a:r>
              <a:rPr lang="en" dirty="0"/>
              <a:t>Dataset licensing?</a:t>
            </a:r>
            <a:endParaRPr dirty="0"/>
          </a:p>
          <a:p>
            <a:pPr marL="0" lvl="0" indent="0" algn="l" rtl="0">
              <a:lnSpc>
                <a:spcPct val="200000"/>
              </a:lnSpc>
              <a:spcBef>
                <a:spcPts val="1600"/>
              </a:spcBef>
              <a:spcAft>
                <a:spcPts val="1600"/>
              </a:spcAft>
              <a:buSzPts val="180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6F7CB-FF87-E034-0E33-219C2C6899E4}"/>
              </a:ext>
            </a:extLst>
          </p:cNvPr>
          <p:cNvSpPr>
            <a:spLocks noGrp="1"/>
          </p:cNvSpPr>
          <p:nvPr>
            <p:ph type="title"/>
          </p:nvPr>
        </p:nvSpPr>
        <p:spPr/>
        <p:txBody>
          <a:bodyPr/>
          <a:lstStyle/>
          <a:p>
            <a:r>
              <a:rPr lang="en-US" dirty="0"/>
              <a:t>Data Compliance</a:t>
            </a:r>
          </a:p>
        </p:txBody>
      </p:sp>
      <p:sp>
        <p:nvSpPr>
          <p:cNvPr id="3" name="Text Placeholder 2">
            <a:extLst>
              <a:ext uri="{FF2B5EF4-FFF2-40B4-BE49-F238E27FC236}">
                <a16:creationId xmlns:a16="http://schemas.microsoft.com/office/drawing/2014/main" id="{E3EA30AA-3BD6-78F0-E7BC-9C9C0ED914C7}"/>
              </a:ext>
            </a:extLst>
          </p:cNvPr>
          <p:cNvSpPr>
            <a:spLocks noGrp="1"/>
          </p:cNvSpPr>
          <p:nvPr>
            <p:ph type="body" idx="1"/>
          </p:nvPr>
        </p:nvSpPr>
        <p:spPr/>
        <p:txBody>
          <a:bodyPr/>
          <a:lstStyle/>
          <a:p>
            <a:r>
              <a:rPr lang="en-US" dirty="0"/>
              <a:t>Most data is public -&gt; can be found online and/or anyone can access it.</a:t>
            </a:r>
          </a:p>
          <a:p>
            <a:endParaRPr lang="en-US" dirty="0"/>
          </a:p>
          <a:p>
            <a:r>
              <a:rPr lang="en-US" dirty="0"/>
              <a:t>For a variety of reasons, some data you need for your project might be private. This is acceptable to use but please remember the following: </a:t>
            </a:r>
          </a:p>
          <a:p>
            <a:pPr lvl="1"/>
            <a:r>
              <a:rPr lang="en-US" dirty="0"/>
              <a:t>Any contracts, agreements, and/or compliance are YOUR responsibility</a:t>
            </a:r>
          </a:p>
          <a:p>
            <a:pPr lvl="1"/>
            <a:r>
              <a:rPr lang="en-US" dirty="0"/>
              <a:t>You must provide enough information/results to be graded and to display that you completed your project.</a:t>
            </a:r>
          </a:p>
          <a:p>
            <a:pPr lvl="1"/>
            <a:endParaRPr lang="en-US" dirty="0"/>
          </a:p>
          <a:p>
            <a:r>
              <a:rPr lang="en-US" dirty="0"/>
              <a:t>We encourage you to use public data as much as possible.</a:t>
            </a:r>
          </a:p>
          <a:p>
            <a:endParaRPr lang="en-US" dirty="0"/>
          </a:p>
          <a:p>
            <a:endParaRPr lang="en-US" dirty="0"/>
          </a:p>
          <a:p>
            <a:endParaRPr lang="en-US" dirty="0"/>
          </a:p>
        </p:txBody>
      </p:sp>
    </p:spTree>
    <p:extLst>
      <p:ext uri="{BB962C8B-B14F-4D97-AF65-F5344CB8AC3E}">
        <p14:creationId xmlns:p14="http://schemas.microsoft.com/office/powerpoint/2010/main" val="886015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22bd42ef186_0_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Policy on external mentorship/collaboration</a:t>
            </a:r>
            <a:endParaRPr/>
          </a:p>
        </p:txBody>
      </p:sp>
      <p:sp>
        <p:nvSpPr>
          <p:cNvPr id="196" name="Google Shape;196;g22bd42ef186_0_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It is okay to seek external mentorship collaboration for your project but keep the following in mind:</a:t>
            </a:r>
            <a:endParaRPr/>
          </a:p>
          <a:p>
            <a:pPr marL="914400" lvl="1" indent="-317500" algn="l" rtl="0">
              <a:spcBef>
                <a:spcPts val="0"/>
              </a:spcBef>
              <a:spcAft>
                <a:spcPts val="0"/>
              </a:spcAft>
              <a:buSzPts val="1400"/>
              <a:buChar char="○"/>
            </a:pPr>
            <a:r>
              <a:rPr lang="en"/>
              <a:t>The external collaborators cannot make significant contributions to the project, i.e., writing code, making the report/video, contributing key research directions and ideas.</a:t>
            </a:r>
            <a:endParaRPr/>
          </a:p>
          <a:p>
            <a:pPr marL="914400" lvl="1" indent="-317500" algn="l" rtl="0">
              <a:spcBef>
                <a:spcPts val="0"/>
              </a:spcBef>
              <a:spcAft>
                <a:spcPts val="0"/>
              </a:spcAft>
              <a:buSzPts val="1400"/>
              <a:buChar char="○"/>
            </a:pPr>
            <a:r>
              <a:rPr lang="en"/>
              <a:t>In addition to the report and video, you will need to submit your final code to the CAs or make your Github repository public for grading purposes. CAs may also want to run your code. </a:t>
            </a:r>
            <a:endParaRPr/>
          </a:p>
          <a:p>
            <a:pPr marL="914400" lvl="1" indent="-317500" algn="l" rtl="0">
              <a:spcBef>
                <a:spcPts val="0"/>
              </a:spcBef>
              <a:spcAft>
                <a:spcPts val="0"/>
              </a:spcAft>
              <a:buSzPts val="1400"/>
              <a:buChar char="○"/>
            </a:pPr>
            <a:r>
              <a:rPr lang="en"/>
              <a:t>Keep in mind that CAs can do their best to help you with your project during OH when you’re giving them all the relevant information. This is easiest when your work is not behind an NDA or other agreement.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208" name="Google Shape;208;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a:t>Introductions</a:t>
            </a:r>
            <a:endParaRPr/>
          </a:p>
          <a:p>
            <a:pPr marL="457200" lvl="0" indent="-342900" algn="l" rtl="0">
              <a:lnSpc>
                <a:spcPct val="115000"/>
              </a:lnSpc>
              <a:spcBef>
                <a:spcPts val="0"/>
              </a:spcBef>
              <a:spcAft>
                <a:spcPts val="0"/>
              </a:spcAft>
              <a:buSzPts val="1800"/>
              <a:buAutoNum type="arabicPeriod"/>
            </a:pPr>
            <a:r>
              <a:rPr lang="en"/>
              <a:t>Project Logistics</a:t>
            </a:r>
            <a:endParaRPr/>
          </a:p>
          <a:p>
            <a:pPr marL="457200" lvl="0" indent="-342900" algn="l" rtl="0">
              <a:lnSpc>
                <a:spcPct val="115000"/>
              </a:lnSpc>
              <a:spcBef>
                <a:spcPts val="0"/>
              </a:spcBef>
              <a:spcAft>
                <a:spcPts val="0"/>
              </a:spcAft>
              <a:buSzPts val="1800"/>
              <a:buAutoNum type="arabicPeriod"/>
            </a:pPr>
            <a:r>
              <a:rPr lang="en"/>
              <a:t>Project Tips</a:t>
            </a:r>
            <a:endParaRPr/>
          </a:p>
          <a:p>
            <a:pPr marL="457200" lvl="0" indent="-342900" algn="l" rtl="0">
              <a:lnSpc>
                <a:spcPct val="115000"/>
              </a:lnSpc>
              <a:spcBef>
                <a:spcPts val="0"/>
              </a:spcBef>
              <a:spcAft>
                <a:spcPts val="0"/>
              </a:spcAft>
              <a:buSzPts val="1800"/>
              <a:buAutoNum type="arabicPeriod"/>
            </a:pPr>
            <a:r>
              <a:rPr lang="en" b="1"/>
              <a:t>Literature Review Example</a:t>
            </a:r>
            <a:endParaRPr b="1"/>
          </a:p>
          <a:p>
            <a:pPr marL="457200" lvl="0" indent="-342900" algn="l" rtl="0">
              <a:lnSpc>
                <a:spcPct val="115000"/>
              </a:lnSpc>
              <a:spcBef>
                <a:spcPts val="0"/>
              </a:spcBef>
              <a:spcAft>
                <a:spcPts val="0"/>
              </a:spcAft>
              <a:buSzPts val="1800"/>
              <a:buAutoNum type="arabicPeriod"/>
            </a:pPr>
            <a:r>
              <a:rPr lang="en"/>
              <a:t>Example Proposal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Lit Review</a:t>
            </a:r>
            <a:endParaRPr/>
          </a:p>
        </p:txBody>
      </p:sp>
      <p:sp>
        <p:nvSpPr>
          <p:cNvPr id="214" name="Google Shape;214;p3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Fake news detection</a:t>
            </a:r>
            <a:endParaRPr/>
          </a:p>
          <a:p>
            <a:pPr marL="914400" lvl="1" indent="-317500" algn="l" rtl="0">
              <a:lnSpc>
                <a:spcPct val="115000"/>
              </a:lnSpc>
              <a:spcBef>
                <a:spcPts val="0"/>
              </a:spcBef>
              <a:spcAft>
                <a:spcPts val="0"/>
              </a:spcAft>
              <a:buSzPts val="1400"/>
              <a:buChar char="○"/>
            </a:pPr>
            <a:r>
              <a:rPr lang="en"/>
              <a:t>google/semantic scholar: "fake news deep learning"</a:t>
            </a:r>
            <a:endParaRPr/>
          </a:p>
          <a:p>
            <a:pPr marL="914400" lvl="1" indent="-317500" algn="l" rtl="0">
              <a:lnSpc>
                <a:spcPct val="115000"/>
              </a:lnSpc>
              <a:spcBef>
                <a:spcPts val="0"/>
              </a:spcBef>
              <a:spcAft>
                <a:spcPts val="0"/>
              </a:spcAft>
              <a:buSzPts val="1400"/>
              <a:buChar char="○"/>
            </a:pPr>
            <a:r>
              <a:rPr lang="en"/>
              <a:t>"site:" search - arxiv, github, stanford</a:t>
            </a:r>
            <a:endParaRPr/>
          </a:p>
          <a:p>
            <a:pPr marL="914400" lvl="1" indent="-317500" algn="l" rtl="0">
              <a:lnSpc>
                <a:spcPct val="115000"/>
              </a:lnSpc>
              <a:spcBef>
                <a:spcPts val="0"/>
              </a:spcBef>
              <a:spcAft>
                <a:spcPts val="0"/>
              </a:spcAft>
              <a:buSzPts val="1400"/>
              <a:buChar char="○"/>
            </a:pPr>
            <a:r>
              <a:rPr lang="en"/>
              <a:t>search conferences, neurips, cvpr, etc.</a:t>
            </a:r>
            <a:endParaRPr/>
          </a:p>
          <a:p>
            <a:pPr marL="914400" lvl="1" indent="-317500" algn="l" rtl="0">
              <a:lnSpc>
                <a:spcPct val="115000"/>
              </a:lnSpc>
              <a:spcBef>
                <a:spcPts val="0"/>
              </a:spcBef>
              <a:spcAft>
                <a:spcPts val="0"/>
              </a:spcAft>
              <a:buSzPts val="1400"/>
              <a:buChar char="○"/>
            </a:pPr>
            <a:r>
              <a:rPr lang="en"/>
              <a:t>Check out CS224N projects</a:t>
            </a:r>
            <a:endParaRPr/>
          </a:p>
          <a:p>
            <a:pPr marL="0" lvl="0" indent="0" algn="l" rtl="0">
              <a:lnSpc>
                <a:spcPct val="115000"/>
              </a:lnSpc>
              <a:spcBef>
                <a:spcPts val="1600"/>
              </a:spcBef>
              <a:spcAft>
                <a:spcPts val="1600"/>
              </a:spcAft>
              <a:buSzPts val="1800"/>
              <a:buNone/>
            </a:pPr>
            <a:endParaRPr/>
          </a:p>
        </p:txBody>
      </p:sp>
      <p:pic>
        <p:nvPicPr>
          <p:cNvPr id="215" name="Google Shape;215;p36"/>
          <p:cNvPicPr preferRelativeResize="0"/>
          <p:nvPr/>
        </p:nvPicPr>
        <p:blipFill rotWithShape="1">
          <a:blip r:embed="rId3">
            <a:alphaModFix/>
          </a:blip>
          <a:srcRect/>
          <a:stretch/>
        </p:blipFill>
        <p:spPr>
          <a:xfrm>
            <a:off x="311697" y="2571750"/>
            <a:ext cx="4260300" cy="1957625"/>
          </a:xfrm>
          <a:prstGeom prst="rect">
            <a:avLst/>
          </a:prstGeom>
          <a:noFill/>
          <a:ln>
            <a:noFill/>
          </a:ln>
        </p:spPr>
      </p:pic>
      <p:pic>
        <p:nvPicPr>
          <p:cNvPr id="216" name="Google Shape;216;p36"/>
          <p:cNvPicPr preferRelativeResize="0"/>
          <p:nvPr/>
        </p:nvPicPr>
        <p:blipFill rotWithShape="1">
          <a:blip r:embed="rId4">
            <a:alphaModFix/>
          </a:blip>
          <a:srcRect/>
          <a:stretch/>
        </p:blipFill>
        <p:spPr>
          <a:xfrm>
            <a:off x="4693938" y="2066075"/>
            <a:ext cx="4257834" cy="1957625"/>
          </a:xfrm>
          <a:prstGeom prst="rect">
            <a:avLst/>
          </a:prstGeom>
          <a:noFill/>
          <a:ln>
            <a:noFill/>
          </a:ln>
        </p:spPr>
      </p:pic>
      <p:pic>
        <p:nvPicPr>
          <p:cNvPr id="217" name="Google Shape;217;p36"/>
          <p:cNvPicPr preferRelativeResize="0"/>
          <p:nvPr/>
        </p:nvPicPr>
        <p:blipFill rotWithShape="1">
          <a:blip r:embed="rId5">
            <a:alphaModFix/>
          </a:blip>
          <a:srcRect/>
          <a:stretch/>
        </p:blipFill>
        <p:spPr>
          <a:xfrm>
            <a:off x="4693946" y="117796"/>
            <a:ext cx="4138350" cy="143629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Agenda</a:t>
            </a:r>
            <a:endParaRPr/>
          </a:p>
        </p:txBody>
      </p:sp>
      <p:sp>
        <p:nvSpPr>
          <p:cNvPr id="223" name="Google Shape;223;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AutoNum type="arabicPeriod"/>
            </a:pPr>
            <a:r>
              <a:rPr lang="en"/>
              <a:t>Introductions</a:t>
            </a:r>
            <a:endParaRPr/>
          </a:p>
          <a:p>
            <a:pPr marL="457200" lvl="0" indent="-342900" algn="l" rtl="0">
              <a:lnSpc>
                <a:spcPct val="115000"/>
              </a:lnSpc>
              <a:spcBef>
                <a:spcPts val="0"/>
              </a:spcBef>
              <a:spcAft>
                <a:spcPts val="0"/>
              </a:spcAft>
              <a:buSzPts val="1800"/>
              <a:buAutoNum type="arabicPeriod"/>
            </a:pPr>
            <a:r>
              <a:rPr lang="en"/>
              <a:t>Project Logistics</a:t>
            </a:r>
            <a:endParaRPr/>
          </a:p>
          <a:p>
            <a:pPr marL="457200" lvl="0" indent="-342900" algn="l" rtl="0">
              <a:lnSpc>
                <a:spcPct val="115000"/>
              </a:lnSpc>
              <a:spcBef>
                <a:spcPts val="0"/>
              </a:spcBef>
              <a:spcAft>
                <a:spcPts val="0"/>
              </a:spcAft>
              <a:buSzPts val="1800"/>
              <a:buAutoNum type="arabicPeriod"/>
            </a:pPr>
            <a:r>
              <a:rPr lang="en"/>
              <a:t>Project Tips</a:t>
            </a:r>
            <a:endParaRPr/>
          </a:p>
          <a:p>
            <a:pPr marL="457200" lvl="0" indent="-342900" algn="l" rtl="0">
              <a:lnSpc>
                <a:spcPct val="115000"/>
              </a:lnSpc>
              <a:spcBef>
                <a:spcPts val="0"/>
              </a:spcBef>
              <a:spcAft>
                <a:spcPts val="0"/>
              </a:spcAft>
              <a:buSzPts val="1800"/>
              <a:buAutoNum type="arabicPeriod"/>
            </a:pPr>
            <a:r>
              <a:rPr lang="en"/>
              <a:t>Literature Review Example</a:t>
            </a:r>
            <a:endParaRPr/>
          </a:p>
          <a:p>
            <a:pPr marL="457200" lvl="0" indent="-342900" algn="l" rtl="0">
              <a:lnSpc>
                <a:spcPct val="115000"/>
              </a:lnSpc>
              <a:spcBef>
                <a:spcPts val="0"/>
              </a:spcBef>
              <a:spcAft>
                <a:spcPts val="0"/>
              </a:spcAft>
              <a:buSzPts val="1800"/>
              <a:buAutoNum type="arabicPeriod"/>
            </a:pPr>
            <a:r>
              <a:rPr lang="en" b="1"/>
              <a:t>Example Proposal</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Proposal Requirements: 300-500 words</a:t>
            </a:r>
            <a:endParaRPr/>
          </a:p>
        </p:txBody>
      </p:sp>
      <p:sp>
        <p:nvSpPr>
          <p:cNvPr id="229" name="Google Shape;229;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3" name="Picture 2" descr="A white paper with black text&#10;&#10;Description automatically generated">
            <a:extLst>
              <a:ext uri="{FF2B5EF4-FFF2-40B4-BE49-F238E27FC236}">
                <a16:creationId xmlns:a16="http://schemas.microsoft.com/office/drawing/2014/main" id="{7EE189D6-A84E-0EE5-2157-C5D405600599}"/>
              </a:ext>
            </a:extLst>
          </p:cNvPr>
          <p:cNvPicPr>
            <a:picLocks noChangeAspect="1"/>
          </p:cNvPicPr>
          <p:nvPr/>
        </p:nvPicPr>
        <p:blipFill>
          <a:blip r:embed="rId3"/>
          <a:stretch>
            <a:fillRect/>
          </a:stretch>
        </p:blipFill>
        <p:spPr>
          <a:xfrm>
            <a:off x="311700" y="1017725"/>
            <a:ext cx="6213180" cy="391142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endParaRPr/>
          </a:p>
        </p:txBody>
      </p:sp>
      <p:pic>
        <p:nvPicPr>
          <p:cNvPr id="236" name="Google Shape;236;p38"/>
          <p:cNvPicPr preferRelativeResize="0"/>
          <p:nvPr/>
        </p:nvPicPr>
        <p:blipFill rotWithShape="1">
          <a:blip r:embed="rId3">
            <a:alphaModFix/>
          </a:blip>
          <a:srcRect/>
          <a:stretch/>
        </p:blipFill>
        <p:spPr>
          <a:xfrm>
            <a:off x="0" y="-2"/>
            <a:ext cx="9144001" cy="373130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is the problem you are investigating? Why is it interesting?</a:t>
            </a:r>
            <a:endParaRPr sz="2000"/>
          </a:p>
        </p:txBody>
      </p:sp>
      <p:pic>
        <p:nvPicPr>
          <p:cNvPr id="242" name="Google Shape;242;p40"/>
          <p:cNvPicPr preferRelativeResize="0"/>
          <p:nvPr/>
        </p:nvPicPr>
        <p:blipFill rotWithShape="1">
          <a:blip r:embed="rId3">
            <a:alphaModFix/>
          </a:blip>
          <a:srcRect/>
          <a:stretch/>
        </p:blipFill>
        <p:spPr>
          <a:xfrm>
            <a:off x="1977625" y="1196825"/>
            <a:ext cx="5188741" cy="27498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are the challenges of this project?</a:t>
            </a:r>
            <a:endParaRPr sz="2000"/>
          </a:p>
        </p:txBody>
      </p:sp>
      <p:pic>
        <p:nvPicPr>
          <p:cNvPr id="248" name="Google Shape;248;p41"/>
          <p:cNvPicPr preferRelativeResize="0"/>
          <p:nvPr/>
        </p:nvPicPr>
        <p:blipFill rotWithShape="1">
          <a:blip r:embed="rId3">
            <a:alphaModFix/>
          </a:blip>
          <a:srcRect/>
          <a:stretch/>
        </p:blipFill>
        <p:spPr>
          <a:xfrm>
            <a:off x="1380213" y="1196825"/>
            <a:ext cx="6383580" cy="2749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dataset are you using? How do you plan on collecting it?</a:t>
            </a:r>
            <a:endParaRPr sz="2000"/>
          </a:p>
        </p:txBody>
      </p:sp>
      <p:pic>
        <p:nvPicPr>
          <p:cNvPr id="254" name="Google Shape;254;p42"/>
          <p:cNvPicPr preferRelativeResize="0"/>
          <p:nvPr/>
        </p:nvPicPr>
        <p:blipFill rotWithShape="1">
          <a:blip r:embed="rId3">
            <a:alphaModFix/>
          </a:blip>
          <a:srcRect/>
          <a:stretch/>
        </p:blipFill>
        <p:spPr>
          <a:xfrm>
            <a:off x="1380213" y="1196825"/>
            <a:ext cx="6383580" cy="27498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dataset are you using? How do you plan on collecting it?</a:t>
            </a:r>
            <a:endParaRPr sz="2000"/>
          </a:p>
        </p:txBody>
      </p:sp>
      <p:pic>
        <p:nvPicPr>
          <p:cNvPr id="260" name="Google Shape;260;p43"/>
          <p:cNvPicPr preferRelativeResize="0"/>
          <p:nvPr/>
        </p:nvPicPr>
        <p:blipFill rotWithShape="1">
          <a:blip r:embed="rId3">
            <a:alphaModFix/>
          </a:blip>
          <a:srcRect/>
          <a:stretch/>
        </p:blipFill>
        <p:spPr>
          <a:xfrm>
            <a:off x="1380213" y="1196825"/>
            <a:ext cx="6383580" cy="2749850"/>
          </a:xfrm>
          <a:prstGeom prst="rect">
            <a:avLst/>
          </a:prstGeom>
          <a:noFill/>
          <a:ln>
            <a:noFill/>
          </a:ln>
        </p:spPr>
      </p:pic>
      <p:sp>
        <p:nvSpPr>
          <p:cNvPr id="261" name="Google Shape;261;p43"/>
          <p:cNvSpPr txBox="1"/>
          <p:nvPr/>
        </p:nvSpPr>
        <p:spPr>
          <a:xfrm>
            <a:off x="1303950" y="3975675"/>
            <a:ext cx="6383700" cy="29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CC0000"/>
                </a:solidFill>
                <a:latin typeface="Arial"/>
                <a:ea typeface="Arial"/>
                <a:cs typeface="Arial"/>
                <a:sym typeface="Arial"/>
              </a:rPr>
              <a:t>Notice how </a:t>
            </a:r>
            <a:r>
              <a:rPr lang="en" sz="1400" b="1" i="1" u="none" strike="noStrike" cap="none">
                <a:solidFill>
                  <a:srgbClr val="CC0000"/>
                </a:solidFill>
                <a:latin typeface="Arial"/>
                <a:ea typeface="Arial"/>
                <a:cs typeface="Arial"/>
                <a:sym typeface="Arial"/>
              </a:rPr>
              <a:t>precisely </a:t>
            </a:r>
            <a:r>
              <a:rPr lang="en" sz="1400" b="1" i="0" u="none" strike="noStrike" cap="none">
                <a:solidFill>
                  <a:srgbClr val="CC0000"/>
                </a:solidFill>
                <a:latin typeface="Arial"/>
                <a:ea typeface="Arial"/>
                <a:cs typeface="Arial"/>
                <a:sym typeface="Arial"/>
              </a:rPr>
              <a:t>he specified the parameters of data collection</a:t>
            </a:r>
            <a:endParaRPr sz="1400" b="1" i="0" u="none" strike="noStrike" cap="none">
              <a:solidFill>
                <a:srgbClr val="CC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CC0000"/>
              </a:solidFill>
              <a:latin typeface="Proxima Nova"/>
              <a:ea typeface="Proxima Nova"/>
              <a:cs typeface="Proxima Nova"/>
              <a:sym typeface="Proxima Nova"/>
            </a:endParaRPr>
          </a:p>
        </p:txBody>
      </p:sp>
      <p:sp>
        <p:nvSpPr>
          <p:cNvPr id="262" name="Google Shape;262;p43"/>
          <p:cNvSpPr/>
          <p:nvPr/>
        </p:nvSpPr>
        <p:spPr>
          <a:xfrm>
            <a:off x="1324725" y="2782675"/>
            <a:ext cx="6312900" cy="1164000"/>
          </a:xfrm>
          <a:prstGeom prst="rect">
            <a:avLst/>
          </a:prstGeom>
          <a:no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dataset are you using? How do you plan on collecting it?</a:t>
            </a:r>
            <a:endParaRPr sz="2000"/>
          </a:p>
        </p:txBody>
      </p:sp>
      <p:pic>
        <p:nvPicPr>
          <p:cNvPr id="268" name="Google Shape;268;p44"/>
          <p:cNvPicPr preferRelativeResize="0"/>
          <p:nvPr/>
        </p:nvPicPr>
        <p:blipFill rotWithShape="1">
          <a:blip r:embed="rId3">
            <a:alphaModFix/>
          </a:blip>
          <a:srcRect/>
          <a:stretch/>
        </p:blipFill>
        <p:spPr>
          <a:xfrm>
            <a:off x="2408788" y="1196825"/>
            <a:ext cx="4326430" cy="2749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method or algorithm are you proposing?</a:t>
            </a:r>
            <a:endParaRPr sz="2000"/>
          </a:p>
        </p:txBody>
      </p:sp>
      <p:pic>
        <p:nvPicPr>
          <p:cNvPr id="274" name="Google Shape;274;p45"/>
          <p:cNvPicPr preferRelativeResize="0"/>
          <p:nvPr/>
        </p:nvPicPr>
        <p:blipFill rotWithShape="1">
          <a:blip r:embed="rId3">
            <a:alphaModFix/>
          </a:blip>
          <a:srcRect/>
          <a:stretch/>
        </p:blipFill>
        <p:spPr>
          <a:xfrm>
            <a:off x="614363" y="1262063"/>
            <a:ext cx="7915275" cy="26193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How will you evaluate your results?</a:t>
            </a:r>
            <a:endParaRPr sz="2000"/>
          </a:p>
        </p:txBody>
      </p:sp>
      <p:pic>
        <p:nvPicPr>
          <p:cNvPr id="280" name="Google Shape;280;p46"/>
          <p:cNvPicPr preferRelativeResize="0"/>
          <p:nvPr/>
        </p:nvPicPr>
        <p:blipFill rotWithShape="1">
          <a:blip r:embed="rId3">
            <a:alphaModFix/>
          </a:blip>
          <a:srcRect/>
          <a:stretch/>
        </p:blipFill>
        <p:spPr>
          <a:xfrm>
            <a:off x="561975" y="1452563"/>
            <a:ext cx="8020050" cy="2238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000"/>
              <a:t>What reading will you examine to provide context/background?</a:t>
            </a:r>
            <a:endParaRPr sz="2000"/>
          </a:p>
        </p:txBody>
      </p:sp>
      <p:pic>
        <p:nvPicPr>
          <p:cNvPr id="286" name="Google Shape;286;p47"/>
          <p:cNvPicPr preferRelativeResize="0"/>
          <p:nvPr/>
        </p:nvPicPr>
        <p:blipFill rotWithShape="1">
          <a:blip r:embed="rId3">
            <a:alphaModFix/>
          </a:blip>
          <a:srcRect/>
          <a:stretch/>
        </p:blipFill>
        <p:spPr>
          <a:xfrm>
            <a:off x="1740725" y="1150099"/>
            <a:ext cx="5662549" cy="1176017"/>
          </a:xfrm>
          <a:prstGeom prst="rect">
            <a:avLst/>
          </a:prstGeom>
          <a:noFill/>
          <a:ln>
            <a:noFill/>
          </a:ln>
        </p:spPr>
      </p:pic>
      <p:pic>
        <p:nvPicPr>
          <p:cNvPr id="287" name="Google Shape;287;p47"/>
          <p:cNvPicPr preferRelativeResize="0"/>
          <p:nvPr/>
        </p:nvPicPr>
        <p:blipFill rotWithShape="1">
          <a:blip r:embed="rId4">
            <a:alphaModFix/>
          </a:blip>
          <a:srcRect/>
          <a:stretch/>
        </p:blipFill>
        <p:spPr>
          <a:xfrm>
            <a:off x="1740726" y="2401360"/>
            <a:ext cx="5662549" cy="240128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22bd42ef186_0_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Takeaways</a:t>
            </a:r>
            <a:endParaRPr/>
          </a:p>
        </p:txBody>
      </p:sp>
      <p:sp>
        <p:nvSpPr>
          <p:cNvPr id="293" name="Google Shape;293;g22bd42ef186_0_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Keep track of the deadlines. Proposal is coming up on </a:t>
            </a:r>
            <a:r>
              <a:rPr lang="en" b="1" dirty="0"/>
              <a:t>10/14!</a:t>
            </a:r>
            <a:endParaRPr b="1" dirty="0"/>
          </a:p>
          <a:p>
            <a:pPr marL="457200" lvl="0" indent="-342900" algn="l" rtl="0">
              <a:spcBef>
                <a:spcPts val="0"/>
              </a:spcBef>
              <a:spcAft>
                <a:spcPts val="0"/>
              </a:spcAft>
              <a:buSzPts val="1800"/>
              <a:buChar char="●"/>
            </a:pPr>
            <a:r>
              <a:rPr lang="en" dirty="0"/>
              <a:t>Meet with TAs regularly about your project</a:t>
            </a:r>
            <a:endParaRPr dirty="0"/>
          </a:p>
          <a:p>
            <a:pPr marL="457200" lvl="0" indent="-342900" algn="l" rtl="0">
              <a:spcBef>
                <a:spcPts val="0"/>
              </a:spcBef>
              <a:spcAft>
                <a:spcPts val="0"/>
              </a:spcAft>
              <a:buSzPts val="1800"/>
              <a:buChar char="●"/>
            </a:pPr>
            <a:r>
              <a:rPr lang="en" dirty="0"/>
              <a:t>Focus on the deep learning part of the project; don’t waste too much time on data collection, pre-processing, etc.</a:t>
            </a:r>
            <a:endParaRPr dirty="0"/>
          </a:p>
          <a:p>
            <a:pPr marL="457200" lvl="0" indent="-342900" algn="l" rtl="0">
              <a:spcBef>
                <a:spcPts val="0"/>
              </a:spcBef>
              <a:spcAft>
                <a:spcPts val="0"/>
              </a:spcAft>
              <a:buSzPts val="1800"/>
              <a:buChar char="●"/>
            </a:pPr>
            <a:r>
              <a:rPr lang="en" dirty="0"/>
              <a:t>Do something new and exciting! Don’t worry too much about results</a:t>
            </a:r>
            <a:endParaRPr dirty="0"/>
          </a:p>
          <a:p>
            <a:pPr marL="457200" lvl="0" indent="-342900" algn="l" rtl="0">
              <a:spcBef>
                <a:spcPts val="0"/>
              </a:spcBef>
              <a:spcAft>
                <a:spcPts val="0"/>
              </a:spcAft>
              <a:buSzPts val="1800"/>
              <a:buChar char="●"/>
            </a:pPr>
            <a:r>
              <a:rPr lang="en" dirty="0"/>
              <a:t>Have a base goal that you can definitely achieve in the quarter and a stretch goal.</a:t>
            </a:r>
            <a:endParaRPr dirty="0"/>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4091</TotalTime>
  <Words>2463</Words>
  <Application>Microsoft Macintosh PowerPoint</Application>
  <PresentationFormat>On-screen Show (16:9)</PresentationFormat>
  <Paragraphs>224</Paragraphs>
  <Slides>36</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Proxima Nova</vt:lpstr>
      <vt:lpstr>Arial</vt:lpstr>
      <vt:lpstr>Spearmint</vt:lpstr>
      <vt:lpstr>CS230: Deep Learning</vt:lpstr>
      <vt:lpstr>Agenda</vt:lpstr>
      <vt:lpstr>Agenda</vt:lpstr>
      <vt:lpstr>Goals for today:</vt:lpstr>
      <vt:lpstr>Agenda</vt:lpstr>
      <vt:lpstr>Types of CS230 projects </vt:lpstr>
      <vt:lpstr>What does a CS230 project look like? </vt:lpstr>
      <vt:lpstr>What does a CS230 project look like?  </vt:lpstr>
      <vt:lpstr>What does a CS230 project look like?  </vt:lpstr>
      <vt:lpstr>Deliverables</vt:lpstr>
      <vt:lpstr>On Meeting with TAs</vt:lpstr>
      <vt:lpstr>On Meeting with TAs</vt:lpstr>
      <vt:lpstr>Agenda</vt:lpstr>
      <vt:lpstr>What makes a good project?</vt:lpstr>
      <vt:lpstr>What makes a good project? </vt:lpstr>
      <vt:lpstr>Coming up with Ideas?</vt:lpstr>
      <vt:lpstr>Scoping out an idea</vt:lpstr>
      <vt:lpstr>What comes after finding the idea?</vt:lpstr>
      <vt:lpstr>What comes after finding the idea?</vt:lpstr>
      <vt:lpstr>More data questions</vt:lpstr>
      <vt:lpstr>Data Compliance</vt:lpstr>
      <vt:lpstr>Policy on external mentorship/collaboration</vt:lpstr>
      <vt:lpstr>Agenda</vt:lpstr>
      <vt:lpstr>Lit Review</vt:lpstr>
      <vt:lpstr>Agenda</vt:lpstr>
      <vt:lpstr>Proposal Requirements: 300-500 words</vt:lpstr>
      <vt:lpstr>PowerPoint Presentation</vt:lpstr>
      <vt:lpstr>What is the problem you are investigating? Why is it interesting?</vt:lpstr>
      <vt:lpstr>What are the challenges of this project?</vt:lpstr>
      <vt:lpstr>What dataset are you using? How do you plan on collecting it?</vt:lpstr>
      <vt:lpstr>What dataset are you using? How do you plan on collecting it?</vt:lpstr>
      <vt:lpstr>What dataset are you using? How do you plan on collecting it?</vt:lpstr>
      <vt:lpstr>What method or algorithm are you proposing?</vt:lpstr>
      <vt:lpstr>How will you evaluate your results?</vt:lpstr>
      <vt:lpstr>What reading will you examine to provide context/background?</vt:lpstr>
      <vt:lpstr>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radhika jaladi</cp:lastModifiedBy>
  <cp:revision>9</cp:revision>
  <dcterms:modified xsi:type="dcterms:W3CDTF">2025-09-26T22:59:44Z</dcterms:modified>
</cp:coreProperties>
</file>